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4"/>
    <p:sldMasterId id="2147483773" r:id="rId5"/>
    <p:sldMasterId id="2147483685" r:id="rId6"/>
  </p:sldMasterIdLst>
  <p:notesMasterIdLst>
    <p:notesMasterId r:id="rId27"/>
  </p:notesMasterIdLst>
  <p:handoutMasterIdLst>
    <p:handoutMasterId r:id="rId28"/>
  </p:handoutMasterIdLst>
  <p:sldIdLst>
    <p:sldId id="345" r:id="rId7"/>
    <p:sldId id="1571" r:id="rId8"/>
    <p:sldId id="1619" r:id="rId9"/>
    <p:sldId id="1757" r:id="rId10"/>
    <p:sldId id="1758" r:id="rId11"/>
    <p:sldId id="1759" r:id="rId12"/>
    <p:sldId id="1760" r:id="rId13"/>
    <p:sldId id="1762" r:id="rId14"/>
    <p:sldId id="1774" r:id="rId15"/>
    <p:sldId id="1773" r:id="rId16"/>
    <p:sldId id="1727" r:id="rId17"/>
    <p:sldId id="1778" r:id="rId18"/>
    <p:sldId id="1767" r:id="rId19"/>
    <p:sldId id="1775" r:id="rId20"/>
    <p:sldId id="1779" r:id="rId21"/>
    <p:sldId id="1772" r:id="rId22"/>
    <p:sldId id="1764" r:id="rId23"/>
    <p:sldId id="1765" r:id="rId24"/>
    <p:sldId id="1771" r:id="rId25"/>
    <p:sldId id="17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oter &amp; Page Numbers" id="{4BA69CDF-DC4A-4C09-BA20-B862E815C75D}">
          <p14:sldIdLst/>
        </p14:section>
        <p14:section name="Cover Slides" id="{E88E307D-5F15-468F-B88A-40A5EF25364D}">
          <p14:sldIdLst>
            <p14:sldId id="345"/>
            <p14:sldId id="1571"/>
          </p14:sldIdLst>
        </p14:section>
        <p14:section name="Intro Slides" id="{4AC381CC-539A-46EC-B6B4-FC29A0DDC4C9}">
          <p14:sldIdLst>
            <p14:sldId id="1619"/>
          </p14:sldIdLst>
        </p14:section>
        <p14:section name="Section Breaks" id="{CEE89D63-C8AE-44B6-84B8-E0D3D899F412}">
          <p14:sldIdLst>
            <p14:sldId id="1757"/>
            <p14:sldId id="1758"/>
            <p14:sldId id="1759"/>
            <p14:sldId id="1760"/>
            <p14:sldId id="1762"/>
            <p14:sldId id="1774"/>
            <p14:sldId id="1773"/>
            <p14:sldId id="1727"/>
            <p14:sldId id="1778"/>
            <p14:sldId id="1767"/>
            <p14:sldId id="1775"/>
            <p14:sldId id="1779"/>
            <p14:sldId id="1772"/>
            <p14:sldId id="1764"/>
            <p14:sldId id="1765"/>
            <p14:sldId id="1771"/>
            <p14:sldId id="1770"/>
          </p14:sldIdLst>
        </p14:section>
        <p14:section name="At A Glance" id="{33A00689-3E02-4AB5-8A1A-E64E2EE51467}">
          <p14:sldIdLst/>
        </p14:section>
        <p14:section name="Text Slides" id="{5F3E3F91-1AED-45D7-B8A0-B3F076A953F3}">
          <p14:sldIdLst/>
        </p14:section>
        <p14:section name="Maps" id="{A2A70736-DDE8-4078-A05F-FA60CB562492}">
          <p14:sldIdLst/>
        </p14:section>
        <p14:section name="Charts/ Tables" id="{E9DA57AF-DB42-4013-AB6A-C86D67815500}">
          <p14:sldIdLst/>
        </p14:section>
        <p14:section name="Our Projects" id="{2DDE5139-2AD4-44DF-A05C-6C1DDA622845}">
          <p14:sldIdLst/>
        </p14:section>
        <p14:section name="Our People" id="{C5F711A5-4C3D-46F2-BBCC-381F158959C0}">
          <p14:sldIdLst/>
        </p14:section>
        <p14:section name="Closing Slide" id="{0A328B8F-F799-452C-B010-4C739C3DCA8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1B6FCD-622A-7C58-83C5-1DAFF795A0AA}" name="LaVoie, Dalton" initials="LD" userId="S::dalton.lavoie@stantec.com::6205cd5f-c7a6-4e45-9b31-de3d957e8d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dman, Andrew" initials="WA" lastIdx="1" clrIdx="0">
    <p:extLst>
      <p:ext uri="{19B8F6BF-5375-455C-9EA6-DF929625EA0E}">
        <p15:presenceInfo xmlns:p15="http://schemas.microsoft.com/office/powerpoint/2012/main" userId="S::Andrew.Wedman@stantec.com::a4500bbe-6dea-4781-b385-e92dbec2d2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000"/>
    <a:srgbClr val="221F20"/>
    <a:srgbClr val="2D8CFF"/>
    <a:srgbClr val="D8D6D6"/>
    <a:srgbClr val="A4A09F"/>
    <a:srgbClr val="65605F"/>
    <a:srgbClr val="413E3D"/>
    <a:srgbClr val="222222"/>
    <a:srgbClr val="F294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6" autoAdjust="0"/>
    <p:restoredTop sz="87937" autoAdjust="0"/>
  </p:normalViewPr>
  <p:slideViewPr>
    <p:cSldViewPr snapToGrid="0">
      <p:cViewPr varScale="1">
        <p:scale>
          <a:sx n="100" d="100"/>
          <a:sy n="100" d="100"/>
        </p:scale>
        <p:origin x="117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659"/>
    </p:cViewPr>
  </p:sorterViewPr>
  <p:notesViewPr>
    <p:cSldViewPr snapToGrid="0" showGuides="1">
      <p:cViewPr varScale="1">
        <p:scale>
          <a:sx n="100" d="100"/>
          <a:sy n="100" d="100"/>
        </p:scale>
        <p:origin x="2616" y="72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1621-690C-4A3F-89DF-A63F9F01156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FA5A-5B3A-4636-8971-52344041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6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0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65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3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7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9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8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9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5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A506-3311-4C5E-8CCA-0B4897099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0352-836A-4D07-8EAC-EC98137D2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62000"/>
            <a:ext cx="12192000" cy="609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D7165C-64AE-49F1-BBB7-91279DC8F6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8725" y="762000"/>
            <a:ext cx="2581275" cy="6096000"/>
          </a:xfrm>
          <a:solidFill>
            <a:schemeClr val="bg1"/>
          </a:solidFill>
        </p:spPr>
        <p:txBody>
          <a:bodyPr lIns="182880" tIns="91440" rIns="91440" bIns="91440" anchor="ctr"/>
          <a:lstStyle>
            <a:lvl1pPr>
              <a:lnSpc>
                <a:spcPct val="150000"/>
              </a:lnSpc>
              <a:spcBef>
                <a:spcPts val="0"/>
              </a:spcBef>
              <a:defRPr sz="32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C63EB-14F8-4C7F-B366-7652B02B4CA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B1008-F862-49B2-A023-0624330D77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7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2400" y="762000"/>
            <a:ext cx="8543925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2819391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3616316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876782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5673707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1E03138-F0A8-47AD-AA18-923636430F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3525" y="762000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43E449B-D6ED-49BF-BAED-E6DF822E20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53525" y="1558925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D42C-ADE4-4F80-8638-02BB8583A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E4355-00E3-4D69-A536-99214F1D59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41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10058400" cy="4314825"/>
          </a:xfrm>
        </p:spPr>
        <p:txBody>
          <a:bodyPr lIns="0" tIns="0" rIns="0" bIns="0" numCol="2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E9C9-0696-4232-90E4-E258852AA6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9DE3-885B-4988-A4AE-0810047E6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4876797" cy="4010025"/>
          </a:xfrm>
        </p:spPr>
        <p:txBody>
          <a:bodyPr lIns="0" tIns="0" rIns="0" bIns="0" numCol="1"/>
          <a:lstStyle>
            <a:lvl1pPr marL="285750" indent="-285750">
              <a:buFont typeface="Arial" panose="020B0604020202020204" pitchFamily="34" charset="0"/>
              <a:buChar char="→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6625" y="762000"/>
            <a:ext cx="4752975" cy="5943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4752975" cy="5943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5334000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ED21-509C-49DB-8094-AA9A68DBA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87BA-575A-42C6-9A3E-12CDFAD5D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p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2" y="1066799"/>
            <a:ext cx="2400298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rgbClr val="22222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2" y="2390775"/>
            <a:ext cx="2400298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08007-1B7B-4AF5-AF91-0A66D3A3AC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86F04-40D2-4812-BE8C-5F87CDD716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17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g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CC8A-4032-4BAD-AFAD-2EDE69174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2E4F1-40FA-46C4-8CF8-E3993AE58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94954C96-CD26-45E1-AB51-FA362BC4E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93DC6EC-5433-428C-90B8-DCD48192076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6800" y="1914525"/>
            <a:ext cx="10058400" cy="4486275"/>
          </a:xfrm>
        </p:spPr>
        <p:txBody>
          <a:bodyPr lIns="0" tIns="0" rIns="0" bIns="0"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30C37-424F-4801-BCCB-AACA8C985C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5D95-6EF2-4D31-BF7E-60A5D7A2D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59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1066799"/>
            <a:ext cx="3476621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000" b="1">
                <a:solidFill>
                  <a:srgbClr val="22222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Schedule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390775"/>
            <a:ext cx="3476621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22222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5FA32-F0CA-497C-8E6E-ACABDE577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2203-55C3-463F-8DDB-4AF4C6668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4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12192000" cy="398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4733925"/>
            <a:ext cx="10058420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A1D-CE28-4061-8F9C-97943D1C4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6210300"/>
            <a:ext cx="1005842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3E17E-9D9B-400D-AEA7-385A8D314F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2F083-DAFC-45B5-B5F3-A99367970B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5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CC1D7-1956-49A5-8F97-54897A5F8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DBF7-A746-4B96-846B-DEB580200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B9557-7C4A-4C81-A950-E387D089F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63961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19D7B-3971-4656-811A-FF9CC5698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12192000" cy="6096000"/>
          </a:xfrm>
          <a:solidFill>
            <a:srgbClr val="222222">
              <a:alpha val="3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EBB9F-C46E-4C91-B7D2-69D01F9A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0CC8-190B-42B9-8C91-C739CB8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actoid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1" y="1066821"/>
            <a:ext cx="4876800" cy="53339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2400" b="0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7BEB31-FAAD-4621-A6ED-578C41B8F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1066800"/>
            <a:ext cx="4876800" cy="5333979"/>
          </a:xfrm>
        </p:spPr>
        <p:txBody>
          <a:bodyPr lIns="0" tIns="0" rIns="0" bIns="0" anchor="ctr"/>
          <a:lstStyle>
            <a:lvl1pPr algn="r">
              <a:spcBef>
                <a:spcPts val="0"/>
              </a:spcBef>
              <a:defRPr sz="8800" b="1">
                <a:solidFill>
                  <a:srgbClr val="ED7000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C1420-B87B-4890-8F51-7F7EFE04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C4A1E-B8BC-4E53-BDA5-F90CFE1389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8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5"/>
            <a:ext cx="2090737" cy="3829049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6556" y="762000"/>
            <a:ext cx="9183044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711386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29172F-6058-4032-8010-744C59CCD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75577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11887200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1013635" y="6219824"/>
            <a:ext cx="277350" cy="27688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2A57E-1AB1-497D-AF9A-D8CBC6AA5C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9C80C0-5A5A-4061-87AD-B05DECE2B5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6B639D4-AA8D-4AF4-9A1D-E146974A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816196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5711289"/>
            <a:ext cx="1989470" cy="689511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0818" y="5711289"/>
            <a:ext cx="6229351" cy="689511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593448" y="5685098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AC6DDB4-DE9C-4C7C-9E33-6AB515067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86505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D3962FA-5882-4465-AACA-2FFA3A5C6556}"/>
              </a:ext>
            </a:extLst>
          </p:cNvPr>
          <p:cNvSpPr txBox="1">
            <a:spLocks/>
          </p:cNvSpPr>
          <p:nvPr userDrawn="1"/>
        </p:nvSpPr>
        <p:spPr>
          <a:xfrm>
            <a:off x="609600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8996BA1-B385-4C35-8D68-87EA524BC3A8}"/>
              </a:ext>
            </a:extLst>
          </p:cNvPr>
          <p:cNvSpPr txBox="1">
            <a:spLocks/>
          </p:cNvSpPr>
          <p:nvPr userDrawn="1"/>
        </p:nvSpPr>
        <p:spPr>
          <a:xfrm>
            <a:off x="6286499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C03178-D258-4911-A36F-D99DBA5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2064" y="5693566"/>
            <a:ext cx="1690335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2419277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2090203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2090737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5446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98458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61958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2902A42-F38D-419E-87C5-83794C28ED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95446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5CD6D6A-4B1A-4AB3-B63B-D49CFCC570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1958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D2DE87A-B56F-4F91-9221-5FD312AFEF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53788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3238555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rgbClr val="222222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3239382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8826" y="762000"/>
            <a:ext cx="4314287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7" t="16737" r="16737" b="16737"/>
          <a:stretch/>
        </p:blipFill>
        <p:spPr>
          <a:xfrm>
            <a:off x="998458" y="6219824"/>
            <a:ext cx="277350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383" y="762000"/>
            <a:ext cx="2490218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F9C12928-D586-42F7-A4C0-6AC4C67D51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9384" y="3733800"/>
            <a:ext cx="2490218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86E9831-B61A-4554-90C6-74E5FEE4C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2" y="6228683"/>
            <a:ext cx="2951477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748324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54864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058633"/>
            <a:ext cx="5486400" cy="3342167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1741967"/>
            <a:ext cx="5486400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# Of years of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8B1DB-12A4-466E-8531-8C5D1A3A8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30" y="2508397"/>
            <a:ext cx="685802" cy="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7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5952" y="1733105"/>
            <a:ext cx="4238847" cy="10047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5952" y="3429000"/>
            <a:ext cx="4238847" cy="1993605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5951" y="2737883"/>
            <a:ext cx="4238847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3497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800"/>
            <a:ext cx="5486399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83CFE-261B-4EDB-9DD3-BB8CF5F73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6191250"/>
            <a:ext cx="5486400" cy="20955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3429000"/>
            <a:ext cx="5486400" cy="2143125"/>
          </a:xfr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81659-D6D0-4008-B865-F4A05F8606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2E92A-EF50-4522-A3DA-CED1E60D45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09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1" y="2360425"/>
            <a:ext cx="3299636" cy="100477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798"/>
            <a:ext cx="5486399" cy="57912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3526466"/>
            <a:ext cx="3299636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48877-7C02-4C8D-98DF-BAAF54AC4115}"/>
              </a:ext>
            </a:extLst>
          </p:cNvPr>
          <p:cNvSpPr/>
          <p:nvPr userDrawn="1"/>
        </p:nvSpPr>
        <p:spPr>
          <a:xfrm>
            <a:off x="9898912" y="609600"/>
            <a:ext cx="2293088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3D5FB-DA24-40BB-BA86-AA6E756DD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013" y="1066800"/>
            <a:ext cx="1779587" cy="5334000"/>
          </a:xfr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219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4876799" cy="180509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3749749" cy="2667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3033159"/>
            <a:ext cx="4876799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40150"/>
            <a:ext cx="10002849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C2461F1-283B-40CE-AEF1-7AAF80AF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4217586"/>
            <a:ext cx="10058400" cy="2183214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85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435350"/>
            <a:ext cx="109728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3F5BE9-29D6-4037-82F4-4776167C4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2240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29C58BF9-EA02-4B16-859B-5E3BA642D4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2263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CFB254-64F7-433C-A028-D47CCDC1F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2240" y="4890979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BFA473-A38B-4343-ADE3-7DCD6A4BB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239" y="3774557"/>
            <a:ext cx="2962941" cy="67339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9D46994-A281-4295-BBCF-4C88E8254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2238" y="4513520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392C65-10B3-453F-BF27-431C3F4B3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260" y="4890977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05CA64-3A77-4E4C-A5A2-2F865AA357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2258" y="4513518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85EB4DE-D728-4084-9FB8-050C1B649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6802" y="4890973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2D2A32C-A41D-4886-BC6B-6B80DF021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" y="4513514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ACB6A-D248-4EFA-86DD-9931529111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7135" y="3775075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DB2ABDF-29DC-4F90-B1EC-AB566CD9A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2590" y="3774557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28403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>
            <a:lvl1pPr algn="r">
              <a:defRPr/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5350"/>
            <a:ext cx="109728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19574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29551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4561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59264" y="1066799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A923DC6-C1DD-461D-9813-D84D2366D8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2" y="4890973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79C9D4A-A968-40E2-B751-7DFA445A05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4513514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F7FF4E5-35F4-4AD1-BEA9-10A5BB9A54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935" y="3775075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ADB799-7041-43ED-879E-93D504F62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61931" y="489096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13C0018-5284-43A4-BD71-2016525C1C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61930" y="451351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B46CB9D-162F-4C7B-B685-29662ADEF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62264" y="377507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93A7A1-70F2-4725-A411-79B06C83D4C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14259" y="4890965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461BBA2-E4B3-4896-89B4-38AA8D122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4258" y="4513506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E0DE906-813F-405C-AAE8-9CBA456191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4592" y="3775067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D3081E9-E3D6-400E-9F8D-0AECE1D3B2C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74565" y="4890961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300E33D-076D-445B-AD42-9273B762AC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74564" y="4513502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84359AC-625A-4C3C-A407-23F20FAB2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4898" y="3775063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D598468-2A33-4DE4-9BB5-50B33774FD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618915" y="489097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4831A63B-2AD2-471E-B1A5-7F368F597A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18914" y="451352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CF827AF-9E27-4A40-9A9F-1A467300A4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19248" y="377508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813573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71974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81951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26961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11664" y="1672172"/>
            <a:ext cx="1648049" cy="1468587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746F5-82A0-4993-A278-5D3C5A1AF716}"/>
              </a:ext>
            </a:extLst>
          </p:cNvPr>
          <p:cNvCxnSpPr>
            <a:cxnSpLocks/>
          </p:cNvCxnSpPr>
          <p:nvPr userDrawn="1"/>
        </p:nvCxnSpPr>
        <p:spPr>
          <a:xfrm>
            <a:off x="2714848" y="1672172"/>
            <a:ext cx="0" cy="4728628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15764-E6FF-41DB-9D01-CC3A1D44B591}"/>
              </a:ext>
            </a:extLst>
          </p:cNvPr>
          <p:cNvCxnSpPr>
            <a:cxnSpLocks/>
          </p:cNvCxnSpPr>
          <p:nvPr userDrawn="1"/>
        </p:nvCxnSpPr>
        <p:spPr>
          <a:xfrm>
            <a:off x="4964512" y="1672172"/>
            <a:ext cx="0" cy="4728627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48C3-1ED6-4443-8139-270D0C0E0B07}"/>
              </a:ext>
            </a:extLst>
          </p:cNvPr>
          <p:cNvCxnSpPr>
            <a:cxnSpLocks/>
          </p:cNvCxnSpPr>
          <p:nvPr userDrawn="1"/>
        </p:nvCxnSpPr>
        <p:spPr>
          <a:xfrm>
            <a:off x="7223118" y="1672172"/>
            <a:ext cx="0" cy="4728628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7D459-A282-4758-9A03-6DA093FB3C09}"/>
              </a:ext>
            </a:extLst>
          </p:cNvPr>
          <p:cNvCxnSpPr>
            <a:cxnSpLocks/>
          </p:cNvCxnSpPr>
          <p:nvPr userDrawn="1"/>
        </p:nvCxnSpPr>
        <p:spPr>
          <a:xfrm>
            <a:off x="9479809" y="1672172"/>
            <a:ext cx="0" cy="4728627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959BC1E9-62E4-417D-AD77-CA7A7DACE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066800"/>
            <a:ext cx="106680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9CDBE1A-42F6-467A-AE0E-4DFA9DAFAD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200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D420A9B-A782-406C-8BDB-E3C0FEFCE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BD0B8E4-9956-4BF6-ACA0-A5B6EC8530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33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AC0FCA7E-7A78-4AB2-ACAE-90E9F94EFD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09964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7251C1C-4D47-409E-8B78-F46C8106B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09963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60F9786-73AB-4D89-88D6-95BB0AEAAE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10298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E5B6CBF5-0653-467D-BD61-9018FBE502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959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85BFE41-43F6-4280-8E02-683A11B50F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59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64D7DD-9246-4DCA-BECA-8189269B4D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92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1498FF5-C71F-4F2C-AFE6-C32D1F05E1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27918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37653DC7-359E-473D-8CA4-C5C1AA26AA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27917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795A046-052B-4D12-8A4F-562037BC81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8252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D576285-2168-4C9F-85EF-BE693501AF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81951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4D0B91A-B250-4E2C-9A4C-C9CD258B34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81950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97E3C2E-8F64-4FBC-9BCE-50948ADBC1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82285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273098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5DF02A14-1598-4A28-B657-EEFC9753E9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695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0741A7A-C4B5-4BEA-88E6-D284AD884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9694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27972EF4-12EF-4E35-ADB5-9340165873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6383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D64064C-DF93-4776-B4C5-C2505A746C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86382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B842FA7A-C305-41C4-9811-CD581B7204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08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BC1F0BE-F9B2-487E-BEDA-4426EE70E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1307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61C9199-A507-421B-8163-209005871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7991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654EB709-4A35-4308-B417-6C06942698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27990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E7631B1A-0B3D-48B3-91C6-E9A3CFE5A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09694" y="76200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C9A53352-0938-42F3-97BD-FADD29A5BE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6382" y="76199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EC75C14D-22A2-4680-B05D-C097DB3BB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63069" y="749952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C42A013-A65C-4D60-A0A7-486D5284C79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39757" y="749951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D4C73487-CB87-4FEA-89FD-6649F3651BC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09694" y="3727068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EAF4C6E8-0958-4E2E-8C4B-2F5F22E510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886382" y="3727067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D264C686-C118-48F8-9F4A-9366C3E7AFD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63069" y="371502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5940943-C551-4788-9F05-921FAAC2C43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39757" y="371501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84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A506-3311-4C5E-8CCA-0B4897099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0352-836A-4D07-8EAC-EC98137D2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7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12192000" cy="398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4733925"/>
            <a:ext cx="10058420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FD89A1D-CE28-4061-8F9C-97943D1C42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6210300"/>
            <a:ext cx="1005842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3E17E-9D9B-400D-AEA7-385A8D314F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2F083-DAFC-45B5-B5F3-A99367970B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9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800"/>
            <a:ext cx="5486399" cy="1381125"/>
          </a:xfrm>
        </p:spPr>
        <p:txBody>
          <a:bodyPr lIns="0" tIns="0" rIns="0" bIns="0"/>
          <a:lstStyle>
            <a:lvl1pPr>
              <a:lnSpc>
                <a:spcPts val="5000"/>
              </a:lnSpc>
              <a:spcBef>
                <a:spcPts val="0"/>
              </a:spcBef>
              <a:defRPr sz="48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E83CFE-261B-4EDB-9DD3-BB8CF5F73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0" y="6191250"/>
            <a:ext cx="5486400" cy="20955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3429000"/>
            <a:ext cx="5486400" cy="2143125"/>
          </a:xfrm>
        </p:spPr>
        <p:txBody>
          <a:bodyPr lIns="0" tIns="0" rIns="0" bIns="0"/>
          <a:lstStyle>
            <a:lvl1pPr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81659-D6D0-4008-B865-F4A05F8606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2E92A-EF50-4522-A3DA-CED1E60D45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61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2AA7CD3-E7C2-434B-B086-C833FADB9B3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2019300"/>
            <a:ext cx="10058400" cy="4381499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E254-43C2-4D84-9AC8-D002E6443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235FD-5740-4698-A973-15FFE71BF5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2AA7CD3-E7C2-434B-B086-C833FADB9B3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066800" y="2019300"/>
            <a:ext cx="10058400" cy="4381499"/>
          </a:xfr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E254-43C2-4D84-9AC8-D002E6443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235FD-5740-4698-A973-15FFE71BF5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7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66801"/>
            <a:ext cx="5486399" cy="112395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2552701"/>
            <a:ext cx="5486400" cy="38481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CBBCD-564F-43A8-B4A5-0C849D3C7B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0B8B-DBC8-40B3-9014-4AA628726D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49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22" y="1066800"/>
            <a:ext cx="11277579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0584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86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1999"/>
            <a:ext cx="11887200" cy="5943599"/>
          </a:xfrm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7621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3238500"/>
            <a:ext cx="10058400" cy="190500"/>
          </a:xfrm>
        </p:spPr>
        <p:txBody>
          <a:bodyPr lIns="0" tIns="0" rIns="0" bIns="0"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53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066800"/>
            <a:ext cx="11277602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971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1450D-7BE8-4C97-BC72-B5A44D7B6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03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6BC6FA-ECFD-46BF-9338-A1A883DF0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16678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AA8049-04C1-4A93-8501-ABA07D607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BD83BD-A1D7-48DB-973C-32D8113AF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4385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FB6FCE-A5EA-4E5E-A26A-A3619310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66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D71C6A-4879-4DED-86B5-2B3299A88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92092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7A0E548-617F-47E0-8B2C-FBEFD05832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29801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C6D36F-0BA1-4419-9773-C50E419732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9801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AB57-12B8-475B-9D51-C2C4439E8F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2896-65D0-40C9-9564-2D2D6D3E76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84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4724" y="1587408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4724" y="2384333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BF1FE0-3368-4FAF-8B24-24FFA12468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6800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B8279A-3DF8-4A7C-8D69-A02C906A47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4724" y="4181457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B394B2-159A-461A-8D78-214CC9D97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14724" y="4978382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A9C0B5B-6AB8-4937-996E-0C7F458890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6800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1587408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2384333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05601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181457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4978382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A755C51-FFE2-4C8E-80B4-43AD6AD27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601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BED114-D654-41EA-9F9D-8F2D466D08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6800" y="7620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DDD1D-A03B-4820-A5F2-6E9BD47805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736-A6B5-42D0-8D65-C1BB31FF255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0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62000"/>
            <a:ext cx="12192000" cy="609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DD7165C-64AE-49F1-BBB7-91279DC8F6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8725" y="762000"/>
            <a:ext cx="2581275" cy="6096000"/>
          </a:xfrm>
          <a:solidFill>
            <a:srgbClr val="222222"/>
          </a:solidFill>
        </p:spPr>
        <p:txBody>
          <a:bodyPr lIns="182880" tIns="91440" rIns="91440" bIns="91440" anchor="ctr"/>
          <a:lstStyle>
            <a:lvl1pPr>
              <a:lnSpc>
                <a:spcPct val="150000"/>
              </a:lnSpc>
              <a:spcBef>
                <a:spcPts val="0"/>
              </a:spcBef>
              <a:defRPr sz="32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  <a:p>
            <a:pPr lvl="0"/>
            <a:r>
              <a:rPr lang="en-US" dirty="0"/>
              <a:t>02</a:t>
            </a:r>
          </a:p>
          <a:p>
            <a:pPr lvl="0"/>
            <a:r>
              <a:rPr lang="en-US" dirty="0"/>
              <a:t>03</a:t>
            </a:r>
          </a:p>
          <a:p>
            <a:pPr lvl="0"/>
            <a:r>
              <a:rPr lang="en-US" dirty="0"/>
              <a:t>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C63EB-14F8-4C7F-B366-7652B02B4CA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B1008-F862-49B2-A023-0624330D77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3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2400" y="762000"/>
            <a:ext cx="8543925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2819391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3616316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876782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5673707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1E03138-F0A8-47AD-AA18-923636430F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3525" y="762000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43E449B-D6ED-49BF-BAED-E6DF822E20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53525" y="1558925"/>
            <a:ext cx="2581275" cy="1031893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D42C-ADE4-4F80-8638-02BB8583AA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E4355-00E3-4D69-A536-99214F1D591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8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085975"/>
            <a:ext cx="10058400" cy="4314825"/>
          </a:xfrm>
        </p:spPr>
        <p:txBody>
          <a:bodyPr lIns="0" tIns="0" rIns="0" bIns="0" numCol="2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E9C9-0696-4232-90E4-E258852AA6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9DE3-885B-4988-A4AE-0810047E6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44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6625" y="762000"/>
            <a:ext cx="4752975" cy="5943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0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1066799"/>
            <a:ext cx="4876797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62EC-2232-4819-8DD7-E4FFD4016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0" y="2390775"/>
            <a:ext cx="4876797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EFA38E-68F0-4EE2-B90E-F183913FB5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4752975" cy="5943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0C7E70C-34E8-4CCB-90B0-4C48651030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57F80B-1BEA-4D24-8BD8-BFB0D7BBA9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0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0AA10C-2C1D-4B6A-8EAD-4749F012CF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2000"/>
            <a:ext cx="5791201" cy="594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70C79-637F-4760-ACDB-43C1899E0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1066801"/>
            <a:ext cx="5486399" cy="112395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BFBA15-DAE3-477C-BCA1-A76D620C8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2552701"/>
            <a:ext cx="5486400" cy="3848100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CBBCD-564F-43A8-B4A5-0C849D3C7B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0B8B-DBC8-40B3-9014-4AA628726D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98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5334000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ED21-509C-49DB-8094-AA9A68DBA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87BA-575A-42C6-9A3E-12CDFAD5D6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220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p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2" y="1066799"/>
            <a:ext cx="2400298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2" y="2390775"/>
            <a:ext cx="2400298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18A9D-5717-42C2-9112-ACBCD2BFCC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0B2C8-1DCF-4CA3-A54A-45AF444A7B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8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rg Char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CC8A-4032-4BAD-AFAD-2EDE69174D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2E4F1-40FA-46C4-8CF8-E3993AE58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621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94954C96-CD26-45E1-AB51-FA362BC4E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800"/>
            <a:ext cx="100584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93DC6EC-5433-428C-90B8-DCD48192076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066800" y="1914525"/>
            <a:ext cx="10058400" cy="448627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9743D-72FE-4ED9-9362-2FB38317F7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A450B-3008-4885-AE29-9B6CFD447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46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1" y="1066799"/>
            <a:ext cx="3476621" cy="11144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0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Schedule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98931F-1778-40A5-943E-89FED8E3C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390775"/>
            <a:ext cx="3476621" cy="4010025"/>
          </a:xfrm>
        </p:spPr>
        <p:txBody>
          <a:bodyPr lIns="0" tIns="0" rIns="0" bIns="0" numCol="1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5FA32-F0CA-497C-8E6E-ACABDE577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2203-55C3-463F-8DDB-4AF4C6668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51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chedu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4CC1D7-1956-49A5-8F97-54897A5F8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DBF7-A746-4B96-846B-DEB580200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BB9557-7C4A-4C81-A950-E387D089F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3781917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019D7B-3971-4656-811A-FF9CC5698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12192000" cy="6096000"/>
          </a:xfrm>
          <a:solidFill>
            <a:srgbClr val="222222">
              <a:alpha val="35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EBB9F-C46E-4C91-B7D2-69D01F9A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CC0CC8-190B-42B9-8C91-C739CB8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90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ctoid -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7799139-4D90-4D40-9D43-237DFBA91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1" y="1066821"/>
            <a:ext cx="4876800" cy="533397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2400" b="0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7BEB31-FAAD-4621-A6ED-578C41B8F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1066800"/>
            <a:ext cx="4876800" cy="5333979"/>
          </a:xfrm>
        </p:spPr>
        <p:txBody>
          <a:bodyPr lIns="0" tIns="0" rIns="0" bIns="0" anchor="ctr"/>
          <a:lstStyle>
            <a:lvl1pPr algn="r">
              <a:spcBef>
                <a:spcPts val="0"/>
              </a:spcBef>
              <a:defRPr sz="8800" b="1">
                <a:solidFill>
                  <a:srgbClr val="ED7000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C1420-B87B-4890-8F51-7F7EFE04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C4A1E-B8BC-4E53-BDA5-F90CFE1389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762000"/>
            <a:ext cx="2090203" cy="1628775"/>
          </a:xfrm>
        </p:spPr>
        <p:txBody>
          <a:bodyPr lIns="155448" tIns="274320" rIns="182880" bIns="18288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390775"/>
            <a:ext cx="2090737" cy="3829049"/>
          </a:xfrm>
        </p:spPr>
        <p:txBody>
          <a:bodyPr lIns="155448" tIns="182880" rIns="182880" bIns="18288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6556" y="762000"/>
            <a:ext cx="9183044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386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29172F-6058-4032-8010-744C59CCDC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" y="6228683"/>
            <a:ext cx="1633001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591748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400" y="762000"/>
            <a:ext cx="11887200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635" y="6219824"/>
            <a:ext cx="277349" cy="276888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2A57E-1AB1-497D-AF9A-D8CBC6AA5C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49C80C0-5A5A-4061-87AD-B05DECE2B5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6B639D4-AA8D-4AF4-9A1D-E146974A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5576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22" y="1066800"/>
            <a:ext cx="11277579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47339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6210300"/>
            <a:ext cx="10058400" cy="190500"/>
          </a:xfrm>
        </p:spPr>
        <p:txBody>
          <a:bodyPr lIns="0" tIns="0" rIns="0" bIns="0"/>
          <a:lstStyle>
            <a:lvl1pPr>
              <a:defRPr sz="1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5711289"/>
            <a:ext cx="1989470" cy="689511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0818" y="5711289"/>
            <a:ext cx="6229351" cy="689511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448" y="5685098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AC6DDB4-DE9C-4C7C-9E33-6AB5150670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86505" y="1447800"/>
            <a:ext cx="5295894" cy="381067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D3962FA-5882-4465-AACA-2FFA3A5C6556}"/>
              </a:ext>
            </a:extLst>
          </p:cNvPr>
          <p:cNvSpPr txBox="1">
            <a:spLocks/>
          </p:cNvSpPr>
          <p:nvPr userDrawn="1"/>
        </p:nvSpPr>
        <p:spPr>
          <a:xfrm>
            <a:off x="609600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8996BA1-B385-4C35-8D68-87EA524BC3A8}"/>
              </a:ext>
            </a:extLst>
          </p:cNvPr>
          <p:cNvSpPr txBox="1">
            <a:spLocks/>
          </p:cNvSpPr>
          <p:nvPr userDrawn="1"/>
        </p:nvSpPr>
        <p:spPr>
          <a:xfrm>
            <a:off x="6286499" y="1228726"/>
            <a:ext cx="2371725" cy="1277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000" b="1" spc="100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C03178-D258-4911-A36F-D99DBA5D1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2064" y="5693566"/>
            <a:ext cx="1690335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441269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2090203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2090737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5446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458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61958" y="1066800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2902A42-F38D-419E-87C5-83794C28ED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95446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5CD6D6A-4B1A-4AB3-B63B-D49CFCC570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61958" y="3796031"/>
            <a:ext cx="3977641" cy="2604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D2DE87A-B56F-4F91-9221-5FD312AFEF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3" y="6228683"/>
            <a:ext cx="1803130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1832997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oject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07BC85-BCA8-48A9-9C61-F757CC89CF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1066800"/>
            <a:ext cx="3238555" cy="101917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24AE9-E60C-4073-A842-C5D0C59EDC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243470"/>
            <a:ext cx="3239382" cy="3859618"/>
          </a:xfrm>
        </p:spPr>
        <p:txBody>
          <a:bodyPr lIns="0" tIns="0" rIns="0" bIns="0"/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C800FF-EC2A-43CB-ADBE-983ACDAFF8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38826" y="762000"/>
            <a:ext cx="4314287" cy="59436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21B87B-E455-4A22-81E9-B581A99A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458" y="6219824"/>
            <a:ext cx="277349" cy="2768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C6CD-4B38-4C1A-9FE9-CB79D33670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F413-C314-4E96-9A7B-9A53774E84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71B1C24-4C48-4573-8936-120935C942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49383" y="762000"/>
            <a:ext cx="2490218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F9C12928-D586-42F7-A4C0-6AC4C67D51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49384" y="3733800"/>
            <a:ext cx="2490218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86E9831-B61A-4554-90C6-74E5FEE4C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3872" y="6228683"/>
            <a:ext cx="2951477" cy="276889"/>
          </a:xfrm>
        </p:spPr>
        <p:txBody>
          <a:bodyPr lIns="0" tIns="0" rIns="0" bIns="0" anchor="ctr"/>
          <a:lstStyle>
            <a:lvl1pPr>
              <a:spcBef>
                <a:spcPts val="0"/>
              </a:spcBef>
              <a:defRPr sz="9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891374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54864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058633"/>
            <a:ext cx="5486400" cy="3342167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1741967"/>
            <a:ext cx="5486400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# Of years of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8B1DB-12A4-466E-8531-8C5D1A3A8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830" y="2508397"/>
            <a:ext cx="685802" cy="6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32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5952" y="1733105"/>
            <a:ext cx="4238847" cy="10047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800"/>
            <a:ext cx="5486399" cy="5791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9AC15-AE5B-48CD-98BA-5E68AA6B0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5952" y="3429000"/>
            <a:ext cx="4238847" cy="1993605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5951" y="2737883"/>
            <a:ext cx="4238847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4246546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1" y="2360425"/>
            <a:ext cx="3299636" cy="100477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1" y="1066798"/>
            <a:ext cx="5486399" cy="579120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3526466"/>
            <a:ext cx="3299636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48877-7C02-4C8D-98DF-BAAF54AC4115}"/>
              </a:ext>
            </a:extLst>
          </p:cNvPr>
          <p:cNvSpPr/>
          <p:nvPr userDrawn="1"/>
        </p:nvSpPr>
        <p:spPr>
          <a:xfrm>
            <a:off x="9898912" y="609600"/>
            <a:ext cx="2293088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933D5FB-DA24-40BB-BA86-AA6E756DD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013" y="1066800"/>
            <a:ext cx="1779587" cy="5334000"/>
          </a:xfrm>
        </p:spPr>
        <p:txBody>
          <a:bodyPr lIns="0" tIns="0" rIns="0" bIns="0"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438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F209-B4B8-41C7-8ABE-5BB66429F9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400" y="1066800"/>
            <a:ext cx="4876799" cy="180509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3749749" cy="2667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B609CBD-4C4F-469A-B0E2-B043AFF515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399" y="3033159"/>
            <a:ext cx="4876799" cy="691117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4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40150"/>
            <a:ext cx="1000284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C2461F1-283B-40CE-AEF1-7AAF80AFDF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4217586"/>
            <a:ext cx="10058400" cy="2183214"/>
          </a:xfrm>
        </p:spPr>
        <p:txBody>
          <a:bodyPr lIns="0" tIns="0" rIns="0" bIns="0" numCol="2"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113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799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5350"/>
            <a:ext cx="10972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73F5BE9-29D6-4037-82F4-4776167C4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2240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29C58BF9-EA02-4B16-859B-5E3BA642D4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2263" y="1066800"/>
            <a:ext cx="2962941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DCFB254-64F7-433C-A028-D47CCDC1F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2240" y="4890979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BFA473-A38B-4343-ADE3-7DCD6A4BB1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239" y="3774557"/>
            <a:ext cx="2962941" cy="673395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9D46994-A281-4295-BBCF-4C88E8254F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2238" y="4513520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392C65-10B3-453F-BF27-431C3F4B3A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260" y="4890977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05CA64-3A77-4E4C-A5A2-2F865AA357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2258" y="4513518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85EB4DE-D728-4084-9FB8-050C1B6490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6802" y="4890973"/>
            <a:ext cx="2962940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2D2A32C-A41D-4886-BC6B-6B80DF021D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" y="4513514"/>
            <a:ext cx="2962941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ACB6A-D248-4EFA-86DD-9931529111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7135" y="3775075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DB2ABDF-29DC-4F90-B1EC-AB566CD9A6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62590" y="3774557"/>
            <a:ext cx="296227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642531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>
            <a:lvl1pPr algn="r">
              <a:defRPr/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F9EC17-DCAD-4302-A7FE-EF709B1B26E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435350"/>
            <a:ext cx="109728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19574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29551" y="1066801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4561" y="1066800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59264" y="1066799"/>
            <a:ext cx="1952847" cy="2362199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0A923DC6-C1DD-461D-9813-D84D2366D8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2" y="4890973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79C9D4A-A968-40E2-B751-7DFA445A05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4513514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DF7FF4E5-35F4-4AD1-BEA9-10A5BB9A54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935" y="3775075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ADB799-7041-43ED-879E-93D504F62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61931" y="489096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13C0018-5284-43A4-BD71-2016525C1C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61930" y="451351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B46CB9D-162F-4C7B-B685-29662ADEFB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62264" y="377507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93A7A1-70F2-4725-A411-79B06C83D4C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14259" y="4890965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461BBA2-E4B3-4896-89B4-38AA8D122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4258" y="4513506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E0DE906-813F-405C-AAE8-9CBA456191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4592" y="3775067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D3081E9-E3D6-400E-9F8D-0AECE1D3B2C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74565" y="4890961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300E33D-076D-445B-AD42-9273B762AC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74564" y="4513502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284359AC-625A-4C3C-A407-23F20FAB23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4898" y="3775063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D598468-2A33-4DE4-9BB5-50B33774FD8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618915" y="4890979"/>
            <a:ext cx="1952843" cy="1509821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4831A63B-2AD2-471E-B1A5-7F368F597A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18914" y="4513520"/>
            <a:ext cx="1952844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CF827AF-9E27-4A40-9A9F-1A467300A4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19248" y="3775081"/>
            <a:ext cx="1952405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4490739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DBFF60B-5B9A-456B-8EB8-EE1E34D868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0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BEE1780-0999-4A3A-A319-F8EB7D80E9C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71974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3E1ADEA0-6C7D-4689-97BA-8EBCA27A87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81951" y="1672174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23E2A4D-F4B6-4497-BCE5-1D9A54DECF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26961" y="1672173"/>
            <a:ext cx="1648049" cy="1468587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6838DF13-D938-4EC5-8B0D-524E1434B2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11664" y="1672172"/>
            <a:ext cx="1648049" cy="1468587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2746F5-82A0-4993-A278-5D3C5A1AF716}"/>
              </a:ext>
            </a:extLst>
          </p:cNvPr>
          <p:cNvCxnSpPr>
            <a:cxnSpLocks/>
          </p:cNvCxnSpPr>
          <p:nvPr userDrawn="1"/>
        </p:nvCxnSpPr>
        <p:spPr>
          <a:xfrm>
            <a:off x="2714848" y="1672172"/>
            <a:ext cx="0" cy="472862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B15764-E6FF-41DB-9D01-CC3A1D44B591}"/>
              </a:ext>
            </a:extLst>
          </p:cNvPr>
          <p:cNvCxnSpPr>
            <a:cxnSpLocks/>
          </p:cNvCxnSpPr>
          <p:nvPr userDrawn="1"/>
        </p:nvCxnSpPr>
        <p:spPr>
          <a:xfrm>
            <a:off x="4964512" y="1672172"/>
            <a:ext cx="0" cy="47286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48C3-1ED6-4443-8139-270D0C0E0B07}"/>
              </a:ext>
            </a:extLst>
          </p:cNvPr>
          <p:cNvCxnSpPr>
            <a:cxnSpLocks/>
          </p:cNvCxnSpPr>
          <p:nvPr userDrawn="1"/>
        </p:nvCxnSpPr>
        <p:spPr>
          <a:xfrm>
            <a:off x="7223118" y="1672172"/>
            <a:ext cx="0" cy="472862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7D459-A282-4758-9A03-6DA093FB3C09}"/>
              </a:ext>
            </a:extLst>
          </p:cNvPr>
          <p:cNvCxnSpPr>
            <a:cxnSpLocks/>
          </p:cNvCxnSpPr>
          <p:nvPr userDrawn="1"/>
        </p:nvCxnSpPr>
        <p:spPr>
          <a:xfrm>
            <a:off x="9479809" y="1672172"/>
            <a:ext cx="0" cy="47286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959BC1E9-62E4-417D-AD77-CA7A7DACE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066800"/>
            <a:ext cx="10668000" cy="427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9CDBE1A-42F6-467A-AE0E-4DFA9DAFAD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200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BD420A9B-A782-406C-8BDB-E3C0FEFCE8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0BD0B8E4-9956-4BF6-ACA0-A5B6EC8530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33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AC0FCA7E-7A78-4AB2-ACAE-90E9F94EFD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09964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7251C1C-4D47-409E-8B78-F46C8106B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09963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D60F9786-73AB-4D89-88D6-95BB0AEAAE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10298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E5B6CBF5-0653-467D-BD61-9018FBE502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259592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85BFE41-43F6-4280-8E02-683A11B50FE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591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7A64D7DD-9246-4DCA-BECA-8189269B4D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9926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1498FF5-C71F-4F2C-AFE6-C32D1F05E1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527918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37653DC7-359E-473D-8CA4-C5C1AA26AA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27917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795A046-052B-4D12-8A4F-562037BC81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8252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D576285-2168-4C9F-85EF-BE693501AF7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81951" y="4613326"/>
            <a:ext cx="1647087" cy="1787474"/>
          </a:xfrm>
        </p:spPr>
        <p:txBody>
          <a:bodyPr lIns="0" tIns="0" rIns="0" bIns="0" numCol="1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4D0B91A-B250-4E2C-9A4C-C9CD258B34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81950" y="4235867"/>
            <a:ext cx="1647088" cy="377455"/>
          </a:xfrm>
        </p:spPr>
        <p:txBody>
          <a:bodyPr lIns="0" tIns="0" rIns="0" bIns="0" numCol="1"/>
          <a:lstStyle>
            <a:lvl1pPr>
              <a:spcBef>
                <a:spcPts val="0"/>
              </a:spcBef>
              <a:defRPr sz="12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Credentials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C97E3C2E-8F64-4FBC-9BCE-50948ADBC1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82285" y="3497428"/>
            <a:ext cx="1646718" cy="672872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2000" b="1"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43764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0" y="761999"/>
            <a:ext cx="11887200" cy="5943599"/>
          </a:xfrm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762125"/>
            <a:ext cx="10058400" cy="13811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3238500"/>
            <a:ext cx="10058400" cy="190500"/>
          </a:xfrm>
        </p:spPr>
        <p:txBody>
          <a:bodyPr lIns="0" tIns="0" rIns="0" bIns="0"/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115B0-BD3E-41BE-B840-AA2EA0A4F6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8526-5221-4A3C-9F61-E822E3595F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81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ofil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0FA4D-19C5-4673-8445-603C557759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26CB-533E-461A-BAFA-255F99472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5DF02A14-1598-4A28-B657-EEFC9753E9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9695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00741A7A-C4B5-4BEA-88E6-D284AD884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9694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27972EF4-12EF-4E35-ADB5-9340165873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86383" y="2728063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AD64064C-DF93-4776-B4C5-C2505A746C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86382" y="5699864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B842FA7A-C305-41C4-9811-CD581B72047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08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BC1F0BE-F9B2-487E-BEDA-4426EE70ED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51307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61C9199-A507-421B-8163-2090058712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7991" y="2722747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654EB709-4A35-4308-B417-6C06942698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27990" y="5694548"/>
            <a:ext cx="1966065" cy="700935"/>
          </a:xfrm>
          <a:solidFill>
            <a:schemeClr val="bg1"/>
          </a:solidFill>
        </p:spPr>
        <p:txBody>
          <a:bodyPr lIns="91440" tIns="45720" rIns="0" bIns="0" anchor="t"/>
          <a:lstStyle>
            <a:lvl1pPr>
              <a:spcBef>
                <a:spcPts val="0"/>
              </a:spcBef>
              <a:defRPr sz="1600" b="1">
                <a:solidFill>
                  <a:srgbClr val="222222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</p:txBody>
      </p:sp>
      <p:sp>
        <p:nvSpPr>
          <p:cNvPr id="62" name="Picture Placeholder 9">
            <a:extLst>
              <a:ext uri="{FF2B5EF4-FFF2-40B4-BE49-F238E27FC236}">
                <a16:creationId xmlns:a16="http://schemas.microsoft.com/office/drawing/2014/main" id="{E7631B1A-0B3D-48B3-91C6-E9A3CFE5A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09694" y="76200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C9A53352-0938-42F3-97BD-FADD29A5BE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6382" y="76199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EC75C14D-22A2-4680-B05D-C097DB3BB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363069" y="749952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C42A013-A65C-4D60-A0A7-486D5284C79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39757" y="749951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6" name="Picture Placeholder 9">
            <a:extLst>
              <a:ext uri="{FF2B5EF4-FFF2-40B4-BE49-F238E27FC236}">
                <a16:creationId xmlns:a16="http://schemas.microsoft.com/office/drawing/2014/main" id="{D4C73487-CB87-4FEA-89FD-6649F3651BC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09694" y="3727068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EAF4C6E8-0958-4E2E-8C4B-2F5F22E5109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886382" y="3727067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D264C686-C118-48F8-9F4A-9366C3E7AFD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63069" y="3715020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5940943-C551-4788-9F05-921FAAC2C43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39757" y="3715019"/>
            <a:ext cx="1966065" cy="1960747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26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27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EB0C13-816A-4C89-8B79-0523E44516BC}"/>
              </a:ext>
            </a:extLst>
          </p:cNvPr>
          <p:cNvSpPr txBox="1">
            <a:spLocks/>
          </p:cNvSpPr>
          <p:nvPr userDrawn="1"/>
        </p:nvSpPr>
        <p:spPr>
          <a:xfrm>
            <a:off x="1066800" y="1371601"/>
            <a:ext cx="2962275" cy="197484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Safety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C7C499E-A9F8-4A07-B925-425EF59ED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628" y="624689"/>
            <a:ext cx="7701372" cy="60809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682A6-DCC7-444F-BC2B-C8519E3F4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1066800"/>
            <a:ext cx="304801" cy="304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869F8-1B01-4453-B10A-4526793D6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765274"/>
            <a:ext cx="1534239" cy="228638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284CE0A-9C49-4F52-9650-92DB30FAB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1" y="3733800"/>
            <a:ext cx="2962768" cy="266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74AAD-988E-45B1-8F75-E55E0F92AB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65B0AA-E54A-46C6-862A-213210E48A36}"/>
              </a:ext>
            </a:extLst>
          </p:cNvPr>
          <p:cNvSpPr/>
          <p:nvPr userDrawn="1"/>
        </p:nvSpPr>
        <p:spPr>
          <a:xfrm>
            <a:off x="0" y="6705601"/>
            <a:ext cx="12192000" cy="173998"/>
          </a:xfrm>
          <a:prstGeom prst="rect">
            <a:avLst/>
          </a:prstGeom>
          <a:solidFill>
            <a:srgbClr val="E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9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lusion &amp; Diversity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C7C499E-A9F8-4A07-B925-425EF59ED7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628" y="624688"/>
            <a:ext cx="7701372" cy="6233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D651B2-57F8-432E-B967-073B11E3A9CC}"/>
              </a:ext>
            </a:extLst>
          </p:cNvPr>
          <p:cNvSpPr txBox="1">
            <a:spLocks/>
          </p:cNvSpPr>
          <p:nvPr userDrawn="1"/>
        </p:nvSpPr>
        <p:spPr>
          <a:xfrm>
            <a:off x="1066800" y="1371601"/>
            <a:ext cx="2962275" cy="197484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Inclusion &amp; Diversity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08763B-C8E8-4042-971A-AA56D3DBA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1" y="3733800"/>
            <a:ext cx="2962768" cy="266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682462-3AC5-45D3-9D65-B9B344204A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1066800"/>
            <a:ext cx="304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43BDF-D05E-4C72-AA8F-5DAAFC6E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4819F9F-529B-4688-96BD-B28728F5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21" y="1066800"/>
            <a:ext cx="11277581" cy="3527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21450D-7BE8-4C97-BC72-B5A44D7B6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003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C6BC6FA-ECFD-46BF-9338-A1A883DF0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03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7AA8049-04C1-4A93-8501-ABA07D607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50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BD83BD-A1D7-48DB-973C-32D8113AF2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4350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AFB6FCE-A5EA-4E5E-A26A-A3619310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6650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D71C6A-4879-4DED-86B5-2B3299A885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6650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7A0E548-617F-47E0-8B2C-FBEFD05832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29801" y="4733925"/>
            <a:ext cx="1905000" cy="657225"/>
          </a:xfrm>
        </p:spPr>
        <p:txBody>
          <a:bodyPr lIns="0" tIns="0" rIns="0" bIns="0" anchor="b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BC6D36F-0BA1-4419-9773-C50E419732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29801" y="5530850"/>
            <a:ext cx="1905000" cy="1174750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4AB57-12B8-475B-9D51-C2C4439E8F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92896-65D0-40C9-9564-2D2D6D3E76B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9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t A Glanc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AE04E-58A7-45E7-9A32-4B322D7B9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9099E08-5F7F-4492-82F6-DC32A1B69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4724" y="1587408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29CDFEF-37F5-4879-9359-320601349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4724" y="2384333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BF1FE0-3368-4FAF-8B24-24FFA12468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6800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EB8279A-3DF8-4A7C-8D69-A02C906A47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4724" y="4181457"/>
            <a:ext cx="2581276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B394B2-159A-461A-8D78-214CC9D97E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14724" y="4978382"/>
            <a:ext cx="2581276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A9C0B5B-6AB8-4937-996E-0C7F458890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66800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5241A35-7BE1-46DC-B173-FA928A6C20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3525" y="1587408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E76E35B-45D4-4740-BC9A-A507ABC08A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53525" y="2384333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1283C145-F66F-43A3-8BC0-5DC8B711AC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05601" y="1596954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B6CD1C4-38E7-4B97-A027-97E0DD5CB27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3525" y="4181457"/>
            <a:ext cx="2581275" cy="657225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200" b="1"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B92C89F-6BA2-4F4E-B767-F2E9ACAAB9F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53525" y="4978382"/>
            <a:ext cx="2581275" cy="1422418"/>
          </a:xfrm>
        </p:spPr>
        <p:txBody>
          <a:bodyPr lIns="0" tIns="0" rIns="0" bIns="0"/>
          <a:lstStyle>
            <a:lvl1pPr>
              <a:defRPr sz="120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5A755C51-FFE2-4C8E-80B4-43AD6AD27F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601" y="4191003"/>
            <a:ext cx="2209797" cy="220979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BED114-D654-41EA-9F9D-8F2D466D08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6800" y="762000"/>
            <a:ext cx="10668000" cy="6096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3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DDD1D-A03B-4820-A5F2-6E9BD47805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0736-A6B5-42D0-8D65-C1BB31FF255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2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10058400" cy="427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98659"/>
            <a:ext cx="10058400" cy="460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1903-3A64-483A-9B40-A7A936E19763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152400"/>
            <a:ext cx="10058400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rgbClr val="222222"/>
                </a:solidFill>
              </a:defRPr>
            </a:lvl1pPr>
          </a:lstStyle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8869B-2AD7-49CA-80C0-017F6BD2A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1" y="152401"/>
            <a:ext cx="304799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222222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D6FEFE-AB1D-4917-9B17-2EA69ACBD8BF}"/>
              </a:ext>
            </a:extLst>
          </p:cNvPr>
          <p:cNvCxnSpPr/>
          <p:nvPr userDrawn="1"/>
        </p:nvCxnSpPr>
        <p:spPr>
          <a:xfrm>
            <a:off x="0" y="609600"/>
            <a:ext cx="12192000" cy="0"/>
          </a:xfrm>
          <a:prstGeom prst="line">
            <a:avLst/>
          </a:prstGeom>
          <a:ln w="6350">
            <a:solidFill>
              <a:srgbClr val="222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43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12" r:id="rId3"/>
    <p:sldLayoutId id="2147483714" r:id="rId4"/>
    <p:sldLayoutId id="2147483713" r:id="rId5"/>
    <p:sldLayoutId id="2147483715" r:id="rId6"/>
    <p:sldLayoutId id="2147483771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72" r:id="rId14"/>
    <p:sldLayoutId id="2147483722" r:id="rId15"/>
    <p:sldLayoutId id="2147483725" r:id="rId16"/>
    <p:sldLayoutId id="2147483728" r:id="rId17"/>
    <p:sldLayoutId id="2147483729" r:id="rId18"/>
    <p:sldLayoutId id="2147483731" r:id="rId19"/>
    <p:sldLayoutId id="2147483732" r:id="rId20"/>
    <p:sldLayoutId id="2147483808" r:id="rId21"/>
    <p:sldLayoutId id="2147483807" r:id="rId22"/>
    <p:sldLayoutId id="2147483734" r:id="rId23"/>
    <p:sldLayoutId id="2147483735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00" kern="1200">
          <a:solidFill>
            <a:srgbClr val="22222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22222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7200">
          <p15:clr>
            <a:srgbClr val="F26B43"/>
          </p15:clr>
        </p15:guide>
        <p15:guide id="17" pos="672">
          <p15:clr>
            <a:srgbClr val="F26B43"/>
          </p15:clr>
        </p15:guide>
        <p15:guide id="18" pos="7008">
          <p15:clr>
            <a:srgbClr val="F26B43"/>
          </p15:clr>
        </p15:guide>
        <p15:guide id="20" pos="3744">
          <p15:clr>
            <a:srgbClr val="F26B43"/>
          </p15:clr>
        </p15:guide>
        <p15:guide id="21" pos="393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10058400" cy="4270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98659"/>
            <a:ext cx="10058400" cy="4602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1903-3A64-483A-9B40-A7A936E19763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DE4E-2E23-4802-83AA-DAA99534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152400"/>
            <a:ext cx="10058400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CITY OF LINCOLN COMMUNITY CENTER PARK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8869B-2AD7-49CA-80C0-017F6BD2A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1" y="152401"/>
            <a:ext cx="304799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01415F-5F32-4771-AE74-55868ADB41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D6FEFE-AB1D-4917-9B17-2EA69ACBD8BF}"/>
              </a:ext>
            </a:extLst>
          </p:cNvPr>
          <p:cNvCxnSpPr/>
          <p:nvPr userDrawn="1"/>
        </p:nvCxnSpPr>
        <p:spPr>
          <a:xfrm>
            <a:off x="0" y="609600"/>
            <a:ext cx="1219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8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53" r:id="rId16"/>
    <p:sldLayoutId id="2147483790" r:id="rId17"/>
    <p:sldLayoutId id="2147483759" r:id="rId18"/>
    <p:sldLayoutId id="2147483792" r:id="rId19"/>
    <p:sldLayoutId id="2147483793" r:id="rId20"/>
    <p:sldLayoutId id="2147483739" r:id="rId21"/>
    <p:sldLayoutId id="2147483752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">
          <p15:clr>
            <a:srgbClr val="F26B43"/>
          </p15:clr>
        </p15:guide>
        <p15:guide id="5" pos="7296">
          <p15:clr>
            <a:srgbClr val="F26B43"/>
          </p15:clr>
        </p15:guide>
        <p15:guide id="6" orient="horz" pos="480">
          <p15:clr>
            <a:srgbClr val="F26B43"/>
          </p15:clr>
        </p15:guide>
        <p15:guide id="7" orient="horz" pos="4224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pos="7392">
          <p15:clr>
            <a:srgbClr val="F26B43"/>
          </p15:clr>
        </p15:guide>
        <p15:guide id="11" orient="horz" pos="96">
          <p15:clr>
            <a:srgbClr val="F26B43"/>
          </p15:clr>
        </p15:guide>
        <p15:guide id="12" orient="horz" pos="384">
          <p15:clr>
            <a:srgbClr val="F26B43"/>
          </p15:clr>
        </p15:guide>
        <p15:guide id="13" orient="horz" pos="4032">
          <p15:clr>
            <a:srgbClr val="F26B43"/>
          </p15:clr>
        </p15:guide>
        <p15:guide id="14" orient="horz" pos="672">
          <p15:clr>
            <a:srgbClr val="F26B43"/>
          </p15:clr>
        </p15:guide>
        <p15:guide id="15" pos="480">
          <p15:clr>
            <a:srgbClr val="F26B43"/>
          </p15:clr>
        </p15:guide>
        <p15:guide id="16" pos="7200">
          <p15:clr>
            <a:srgbClr val="F26B43"/>
          </p15:clr>
        </p15:guide>
        <p15:guide id="17" pos="672">
          <p15:clr>
            <a:srgbClr val="F26B43"/>
          </p15:clr>
        </p15:guide>
        <p15:guide id="18" pos="7008">
          <p15:clr>
            <a:srgbClr val="F26B43"/>
          </p15:clr>
        </p15:guide>
        <p15:guide id="20" pos="3744">
          <p15:clr>
            <a:srgbClr val="F26B43"/>
          </p15:clr>
        </p15:guide>
        <p15:guide id="21" pos="3936">
          <p15:clr>
            <a:srgbClr val="F26B43"/>
          </p15:clr>
        </p15:guide>
        <p15:guide id="22" orient="horz" pos="2160">
          <p15:clr>
            <a:srgbClr val="F26B43"/>
          </p15:clr>
        </p15:guide>
        <p15:guide id="23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BD0B1EF9-7323-455D-BB73-D597CAD16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152376"/>
            <a:ext cx="10058398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CITY OF LINCOLN COMMUNITY CENTER PARK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9A1EF-3039-4DDC-A1E3-045DBEFEB0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4821" cy="3048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6EC493-D902-4FA4-9E09-D4E64EAFCD31}"/>
              </a:ext>
            </a:extLst>
          </p:cNvPr>
          <p:cNvCxnSpPr/>
          <p:nvPr userDrawn="1"/>
        </p:nvCxnSpPr>
        <p:spPr>
          <a:xfrm>
            <a:off x="0" y="6096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96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6" r:id="rId2"/>
    <p:sldLayoutId id="2147483687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96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orient="horz" pos="672" userDrawn="1">
          <p15:clr>
            <a:srgbClr val="F26B43"/>
          </p15:clr>
        </p15:guide>
        <p15:guide id="5" pos="96" userDrawn="1">
          <p15:clr>
            <a:srgbClr val="F26B43"/>
          </p15:clr>
        </p15:guide>
        <p15:guide id="6" pos="288" userDrawn="1">
          <p15:clr>
            <a:srgbClr val="F26B43"/>
          </p15:clr>
        </p15:guide>
        <p15:guide id="7" pos="384" userDrawn="1">
          <p15:clr>
            <a:srgbClr val="F26B43"/>
          </p15:clr>
        </p15:guide>
        <p15:guide id="8" pos="480" userDrawn="1">
          <p15:clr>
            <a:srgbClr val="F26B43"/>
          </p15:clr>
        </p15:guide>
        <p15:guide id="9" orient="horz" pos="384" userDrawn="1">
          <p15:clr>
            <a:srgbClr val="F26B43"/>
          </p15:clr>
        </p15:guide>
        <p15:guide id="10" orient="horz" pos="4032" userDrawn="1">
          <p15:clr>
            <a:srgbClr val="F26B43"/>
          </p15:clr>
        </p15:guide>
        <p15:guide id="11" orient="horz" pos="4224" userDrawn="1">
          <p15:clr>
            <a:srgbClr val="F26B43"/>
          </p15:clr>
        </p15:guide>
        <p15:guide id="12" pos="7200" userDrawn="1">
          <p15:clr>
            <a:srgbClr val="F26B43"/>
          </p15:clr>
        </p15:guide>
        <p15:guide id="13" pos="7296" userDrawn="1">
          <p15:clr>
            <a:srgbClr val="F26B43"/>
          </p15:clr>
        </p15:guide>
        <p15:guide id="14" pos="7392" userDrawn="1">
          <p15:clr>
            <a:srgbClr val="F26B43"/>
          </p15:clr>
        </p15:guide>
        <p15:guide id="15" pos="7584" userDrawn="1">
          <p15:clr>
            <a:srgbClr val="F26B43"/>
          </p15:clr>
        </p15:guide>
        <p15:guide id="16" pos="672" userDrawn="1">
          <p15:clr>
            <a:srgbClr val="F26B43"/>
          </p15:clr>
        </p15:guide>
        <p15:guide id="17" pos="7008" userDrawn="1">
          <p15:clr>
            <a:srgbClr val="F26B43"/>
          </p15:clr>
        </p15:guide>
        <p15:guide id="18" pos="3744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940" userDrawn="1">
          <p15:clr>
            <a:srgbClr val="F26B43"/>
          </p15:clr>
        </p15:guide>
        <p15:guide id="2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colnca.gov/en/our-government/bella-breeze-park-master-plan.asp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5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5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5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lincolnca.gov/en/our-government/bella-breeze-park-master-plan.aspx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colnca.gov/en/our-government/bella-breeze-park-master-plan.aspx" TargetMode="External"/><Relationship Id="rId5" Type="http://schemas.openxmlformats.org/officeDocument/2006/relationships/hyperlink" Target="mailto:araceli.cazarez@lincolnca.gov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18714-5005-468E-8905-3AC5A76B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19E2DF-EF11-4B3C-BBE9-2CEEEA2DEE62}"/>
              </a:ext>
            </a:extLst>
          </p:cNvPr>
          <p:cNvSpPr/>
          <p:nvPr/>
        </p:nvSpPr>
        <p:spPr>
          <a:xfrm rot="10800000">
            <a:off x="0" y="-64"/>
            <a:ext cx="12192000" cy="6858064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700" dirty="0">
              <a:solidFill>
                <a:schemeClr val="lt1"/>
              </a:solidFill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4" name="Picture 3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68EEF1D6-24F1-9634-AEDB-688558F3F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C44B6C-DC43-424A-BCC9-90FDC8C32A76}"/>
              </a:ext>
            </a:extLst>
          </p:cNvPr>
          <p:cNvSpPr txBox="1"/>
          <p:nvPr/>
        </p:nvSpPr>
        <p:spPr>
          <a:xfrm>
            <a:off x="3861621" y="1409700"/>
            <a:ext cx="4468757" cy="37464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Bella Breeze</a:t>
            </a: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Community Park</a:t>
            </a:r>
          </a:p>
          <a:p>
            <a:pPr algn="ctr"/>
            <a:endParaRPr lang="en-CA" sz="2400" b="1" dirty="0">
              <a:solidFill>
                <a:schemeClr val="bg1"/>
              </a:solidFill>
            </a:endParaRPr>
          </a:p>
          <a:p>
            <a:pPr algn="ctr"/>
            <a:endParaRPr lang="en-CA" sz="2400" b="1" dirty="0">
              <a:solidFill>
                <a:schemeClr val="bg1"/>
              </a:solidFill>
            </a:endParaRPr>
          </a:p>
          <a:p>
            <a:pPr algn="ctr"/>
            <a:r>
              <a:rPr lang="en-CA" sz="2400" b="1" dirty="0">
                <a:solidFill>
                  <a:schemeClr val="bg1"/>
                </a:solidFill>
              </a:rPr>
              <a:t>Community Workshop #1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10.17.2023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DAADC-D39E-469E-92B5-3CD4E84BC73E}"/>
              </a:ext>
            </a:extLst>
          </p:cNvPr>
          <p:cNvSpPr/>
          <p:nvPr/>
        </p:nvSpPr>
        <p:spPr>
          <a:xfrm>
            <a:off x="3428999" y="762000"/>
            <a:ext cx="5334000" cy="5334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48DF406C-9EC6-F21E-C9B2-72027536E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0" y="1143781"/>
            <a:ext cx="1874177" cy="1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0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onstruction site with a large brick wall&#10;&#10;Description automatically generated">
            <a:extLst>
              <a:ext uri="{FF2B5EF4-FFF2-40B4-BE49-F238E27FC236}">
                <a16:creationId xmlns:a16="http://schemas.microsoft.com/office/drawing/2014/main" id="{23015892-8B74-B3EA-D70A-BDB3C4835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3" y="4814288"/>
            <a:ext cx="2690815" cy="19615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8E3957-71AF-474E-A88D-4651C602E1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81062-C2F1-497D-A294-F7F160686C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map of a neighborhood&#10;&#10;Description automatically generated">
            <a:extLst>
              <a:ext uri="{FF2B5EF4-FFF2-40B4-BE49-F238E27FC236}">
                <a16:creationId xmlns:a16="http://schemas.microsoft.com/office/drawing/2014/main" id="{26C2F0B4-D1E9-D57E-F30F-D269D98150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6061" r="1355" b="15202"/>
          <a:stretch/>
        </p:blipFill>
        <p:spPr>
          <a:xfrm>
            <a:off x="2865389" y="1749027"/>
            <a:ext cx="6461221" cy="2959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6C900-B13B-D872-CDA3-ECFDFAC41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13561" b="22572"/>
          <a:stretch/>
        </p:blipFill>
        <p:spPr>
          <a:xfrm>
            <a:off x="174574" y="677465"/>
            <a:ext cx="2690814" cy="1964531"/>
          </a:xfrm>
          <a:prstGeom prst="rect">
            <a:avLst/>
          </a:prstGeom>
        </p:spPr>
      </p:pic>
      <p:pic>
        <p:nvPicPr>
          <p:cNvPr id="8" name="Picture 7" descr="A field of dry grass&#10;&#10;Description automatically generated">
            <a:extLst>
              <a:ext uri="{FF2B5EF4-FFF2-40B4-BE49-F238E27FC236}">
                <a16:creationId xmlns:a16="http://schemas.microsoft.com/office/drawing/2014/main" id="{206B4458-ED93-5F1B-A86C-EF05F3B776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2744390"/>
            <a:ext cx="2690815" cy="1964531"/>
          </a:xfrm>
          <a:prstGeom prst="rect">
            <a:avLst/>
          </a:prstGeom>
        </p:spPr>
      </p:pic>
      <p:pic>
        <p:nvPicPr>
          <p:cNvPr id="12" name="Picture 11" descr="A swamp with water and bushes&#10;&#10;Description automatically generated with medium confidence">
            <a:extLst>
              <a:ext uri="{FF2B5EF4-FFF2-40B4-BE49-F238E27FC236}">
                <a16:creationId xmlns:a16="http://schemas.microsoft.com/office/drawing/2014/main" id="{550148E3-DD7B-17BA-0493-E92687800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10" y="2744390"/>
            <a:ext cx="2690814" cy="1964532"/>
          </a:xfrm>
          <a:prstGeom prst="rect">
            <a:avLst/>
          </a:prstGeom>
        </p:spPr>
      </p:pic>
      <p:pic>
        <p:nvPicPr>
          <p:cNvPr id="18" name="Picture 17" descr="A field of grass with buildings in the distance&#10;&#10;Description automatically generated">
            <a:extLst>
              <a:ext uri="{FF2B5EF4-FFF2-40B4-BE49-F238E27FC236}">
                <a16:creationId xmlns:a16="http://schemas.microsoft.com/office/drawing/2014/main" id="{20A819F5-07C6-B482-A11C-CC327830A3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4" b="12257"/>
          <a:stretch/>
        </p:blipFill>
        <p:spPr>
          <a:xfrm>
            <a:off x="3039291" y="4824412"/>
            <a:ext cx="2985273" cy="1964531"/>
          </a:xfrm>
          <a:prstGeom prst="rect">
            <a:avLst/>
          </a:prstGeom>
        </p:spPr>
      </p:pic>
      <p:pic>
        <p:nvPicPr>
          <p:cNvPr id="22" name="Picture 21" descr="A field of dry grass&#10;&#10;Description automatically generated">
            <a:extLst>
              <a:ext uri="{FF2B5EF4-FFF2-40B4-BE49-F238E27FC236}">
                <a16:creationId xmlns:a16="http://schemas.microsoft.com/office/drawing/2014/main" id="{B144B6C7-25E5-B0DB-BA24-F36BD179D1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10" y="677465"/>
            <a:ext cx="2690814" cy="1964532"/>
          </a:xfrm>
          <a:prstGeom prst="rect">
            <a:avLst/>
          </a:prstGeom>
        </p:spPr>
      </p:pic>
      <p:pic>
        <p:nvPicPr>
          <p:cNvPr id="24" name="Picture 23" descr="A path leading to a field&#10;&#10;Description automatically generated">
            <a:extLst>
              <a:ext uri="{FF2B5EF4-FFF2-40B4-BE49-F238E27FC236}">
                <a16:creationId xmlns:a16="http://schemas.microsoft.com/office/drawing/2014/main" id="{A36330D9-E201-78A2-A110-A2AB29A14A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71" b="12187"/>
          <a:stretch/>
        </p:blipFill>
        <p:spPr>
          <a:xfrm>
            <a:off x="6167435" y="4811315"/>
            <a:ext cx="2947991" cy="196453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96DF69E-FC5C-03E2-7C76-1C0D6DF2C71B}"/>
              </a:ext>
            </a:extLst>
          </p:cNvPr>
          <p:cNvSpPr/>
          <p:nvPr/>
        </p:nvSpPr>
        <p:spPr>
          <a:xfrm>
            <a:off x="8813004" y="6449613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77FC82-8D0B-302C-83E6-A3CBEEB120B0}"/>
              </a:ext>
            </a:extLst>
          </p:cNvPr>
          <p:cNvSpPr/>
          <p:nvPr/>
        </p:nvSpPr>
        <p:spPr>
          <a:xfrm>
            <a:off x="2574129" y="2333625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E7A621E-D3D1-51DC-1E35-6ECC6F37B027}"/>
              </a:ext>
            </a:extLst>
          </p:cNvPr>
          <p:cNvSpPr/>
          <p:nvPr/>
        </p:nvSpPr>
        <p:spPr>
          <a:xfrm>
            <a:off x="11710988" y="4398764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7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0561FF-998F-8E8E-3995-7662660DE3A6}"/>
              </a:ext>
            </a:extLst>
          </p:cNvPr>
          <p:cNvSpPr/>
          <p:nvPr/>
        </p:nvSpPr>
        <p:spPr>
          <a:xfrm>
            <a:off x="11710988" y="2304753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A26E4ED-EFAC-2E03-1975-FF63EBB95E2F}"/>
              </a:ext>
            </a:extLst>
          </p:cNvPr>
          <p:cNvSpPr/>
          <p:nvPr/>
        </p:nvSpPr>
        <p:spPr>
          <a:xfrm>
            <a:off x="2574129" y="4399949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39296D-EADA-50B7-50FC-4182BE0FF105}"/>
              </a:ext>
            </a:extLst>
          </p:cNvPr>
          <p:cNvSpPr/>
          <p:nvPr/>
        </p:nvSpPr>
        <p:spPr>
          <a:xfrm>
            <a:off x="2574129" y="6450508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109047-B367-B75D-B4D5-4F341744D400}"/>
              </a:ext>
            </a:extLst>
          </p:cNvPr>
          <p:cNvSpPr/>
          <p:nvPr/>
        </p:nvSpPr>
        <p:spPr>
          <a:xfrm>
            <a:off x="5730848" y="6449613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4</a:t>
            </a:r>
          </a:p>
        </p:txBody>
      </p:sp>
      <p:pic>
        <p:nvPicPr>
          <p:cNvPr id="38" name="Picture 37" descr="A field with houses in the background&#10;&#10;Description automatically generated">
            <a:extLst>
              <a:ext uri="{FF2B5EF4-FFF2-40B4-BE49-F238E27FC236}">
                <a16:creationId xmlns:a16="http://schemas.microsoft.com/office/drawing/2014/main" id="{D18E31A7-1407-FC0D-04FF-12BF390C87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10" y="4799704"/>
            <a:ext cx="2690814" cy="1961558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B050A66-E11E-6B21-A00A-74AEAB0E44D7}"/>
              </a:ext>
            </a:extLst>
          </p:cNvPr>
          <p:cNvSpPr/>
          <p:nvPr/>
        </p:nvSpPr>
        <p:spPr>
          <a:xfrm>
            <a:off x="11710988" y="6449613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8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BD7C373-042F-A2CB-8486-F63E4E36CE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2337" y="882247"/>
            <a:ext cx="6173089" cy="86052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Park Site Photos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2ADBEB-953B-E132-68C3-7D141B11EAF6}"/>
              </a:ext>
            </a:extLst>
          </p:cNvPr>
          <p:cNvCxnSpPr>
            <a:cxnSpLocks/>
            <a:stCxn id="27" idx="5"/>
          </p:cNvCxnSpPr>
          <p:nvPr/>
        </p:nvCxnSpPr>
        <p:spPr>
          <a:xfrm flipH="1" flipV="1">
            <a:off x="6937453" y="3835804"/>
            <a:ext cx="391209" cy="278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A3FB82D-F7F4-2F9F-590A-D1CB0B1AAC1D}"/>
              </a:ext>
            </a:extLst>
          </p:cNvPr>
          <p:cNvSpPr/>
          <p:nvPr/>
        </p:nvSpPr>
        <p:spPr>
          <a:xfrm>
            <a:off x="7145735" y="3931046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F043C1-68C4-AEF9-04EE-766B6F3209A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514796" y="2744390"/>
            <a:ext cx="442351" cy="55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D58C5846-C66D-A8AE-B33C-C9F3008823E1}"/>
              </a:ext>
            </a:extLst>
          </p:cNvPr>
          <p:cNvSpPr/>
          <p:nvPr/>
        </p:nvSpPr>
        <p:spPr>
          <a:xfrm>
            <a:off x="4514796" y="2637234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2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CB25FF-3D5F-4483-6354-D180EA8BE70B}"/>
              </a:ext>
            </a:extLst>
          </p:cNvPr>
          <p:cNvCxnSpPr>
            <a:cxnSpLocks/>
            <a:stCxn id="42" idx="0"/>
          </p:cNvCxnSpPr>
          <p:nvPr/>
        </p:nvCxnSpPr>
        <p:spPr>
          <a:xfrm>
            <a:off x="4514796" y="3214688"/>
            <a:ext cx="107156" cy="469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F4E4AAE7-61BE-DEEA-0828-29783F44DB73}"/>
              </a:ext>
            </a:extLst>
          </p:cNvPr>
          <p:cNvSpPr/>
          <p:nvPr/>
        </p:nvSpPr>
        <p:spPr>
          <a:xfrm>
            <a:off x="4407640" y="3214688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3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9CFE5E-E93E-CB67-FFBE-E483EFEB8CCA}"/>
              </a:ext>
            </a:extLst>
          </p:cNvPr>
          <p:cNvCxnSpPr>
            <a:cxnSpLocks/>
            <a:stCxn id="7" idx="1"/>
          </p:cNvCxnSpPr>
          <p:nvPr/>
        </p:nvCxnSpPr>
        <p:spPr>
          <a:xfrm>
            <a:off x="6468385" y="1971077"/>
            <a:ext cx="375714" cy="196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39193BB-2B2D-2838-85B7-6F9D60817C7E}"/>
              </a:ext>
            </a:extLst>
          </p:cNvPr>
          <p:cNvSpPr/>
          <p:nvPr/>
        </p:nvSpPr>
        <p:spPr>
          <a:xfrm>
            <a:off x="6437000" y="1939692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4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B032538-2A5F-31BF-11B7-10A83FCE8D3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5626502" y="3567419"/>
            <a:ext cx="313517" cy="2992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A288A03-A08F-C864-965F-BCD0A66703B0}"/>
              </a:ext>
            </a:extLst>
          </p:cNvPr>
          <p:cNvSpPr/>
          <p:nvPr/>
        </p:nvSpPr>
        <p:spPr>
          <a:xfrm>
            <a:off x="5595117" y="3683791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5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30EA0CB-E009-87F4-1C02-C5EBF7C899BD}"/>
              </a:ext>
            </a:extLst>
          </p:cNvPr>
          <p:cNvCxnSpPr>
            <a:cxnSpLocks/>
            <a:stCxn id="31" idx="6"/>
          </p:cNvCxnSpPr>
          <p:nvPr/>
        </p:nvCxnSpPr>
        <p:spPr>
          <a:xfrm flipH="1" flipV="1">
            <a:off x="5582859" y="3022196"/>
            <a:ext cx="440882" cy="9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B212D36-4006-198E-0C24-13CAC5E467DC}"/>
              </a:ext>
            </a:extLst>
          </p:cNvPr>
          <p:cNvSpPr/>
          <p:nvPr/>
        </p:nvSpPr>
        <p:spPr>
          <a:xfrm>
            <a:off x="5809429" y="2924563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6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C901D86-D66B-63BA-AB42-AB9C73147F9F}"/>
              </a:ext>
            </a:extLst>
          </p:cNvPr>
          <p:cNvCxnSpPr>
            <a:cxnSpLocks/>
          </p:cNvCxnSpPr>
          <p:nvPr/>
        </p:nvCxnSpPr>
        <p:spPr>
          <a:xfrm flipH="1" flipV="1">
            <a:off x="5085787" y="1939692"/>
            <a:ext cx="425914" cy="22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9BA87E4-FF6C-8122-596D-D9A86A2AA639}"/>
              </a:ext>
            </a:extLst>
          </p:cNvPr>
          <p:cNvSpPr/>
          <p:nvPr/>
        </p:nvSpPr>
        <p:spPr>
          <a:xfrm>
            <a:off x="5297389" y="1855137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7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9D6BC95-874C-A24A-5B74-2811E0F266BD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046568" y="2637234"/>
            <a:ext cx="4218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8DC6F2F-6AE3-8954-8DD2-A204C2450CAD}"/>
              </a:ext>
            </a:extLst>
          </p:cNvPr>
          <p:cNvSpPr/>
          <p:nvPr/>
        </p:nvSpPr>
        <p:spPr>
          <a:xfrm>
            <a:off x="6046568" y="2530078"/>
            <a:ext cx="214312" cy="2143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221F2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6042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8E3957-71AF-474E-A88D-4651C602E1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81062-C2F1-497D-A294-F7F160686C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map of a neighborhood&#10;&#10;Description automatically generated">
            <a:extLst>
              <a:ext uri="{FF2B5EF4-FFF2-40B4-BE49-F238E27FC236}">
                <a16:creationId xmlns:a16="http://schemas.microsoft.com/office/drawing/2014/main" id="{26C2F0B4-D1E9-D57E-F30F-D269D9815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6062" r="1355" b="1764"/>
          <a:stretch/>
        </p:blipFill>
        <p:spPr>
          <a:xfrm>
            <a:off x="427283" y="648968"/>
            <a:ext cx="11337433" cy="6132832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777A047-2814-4A47-B3CD-652FA6A21C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787" y="6016528"/>
            <a:ext cx="5249163" cy="546198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Opportunities and Constraints</a:t>
            </a:r>
          </a:p>
        </p:txBody>
      </p:sp>
    </p:spTree>
    <p:extLst>
      <p:ext uri="{BB962C8B-B14F-4D97-AF65-F5344CB8AC3E}">
        <p14:creationId xmlns:p14="http://schemas.microsoft.com/office/powerpoint/2010/main" val="384001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1DDBDE-904E-E362-41A7-DBDC87C90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r="1628"/>
          <a:stretch/>
        </p:blipFill>
        <p:spPr>
          <a:xfrm>
            <a:off x="5943594" y="2019346"/>
            <a:ext cx="6248405" cy="4838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51D61F-D39F-FF56-D5D0-014C403DCB82}"/>
              </a:ext>
            </a:extLst>
          </p:cNvPr>
          <p:cNvSpPr/>
          <p:nvPr/>
        </p:nvSpPr>
        <p:spPr>
          <a:xfrm rot="10800000">
            <a:off x="5943594" y="2019299"/>
            <a:ext cx="6248405" cy="4838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ym typeface="Helvetica Light"/>
            </a:endParaRPr>
          </a:p>
        </p:txBody>
      </p:sp>
      <p:pic>
        <p:nvPicPr>
          <p:cNvPr id="11" name="Picture 10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2C758118-21DC-EA1E-C515-D68F8417D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/>
          <a:stretch/>
        </p:blipFill>
        <p:spPr>
          <a:xfrm>
            <a:off x="5943594" y="2019300"/>
            <a:ext cx="6248406" cy="4838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746A01-3E4D-91C2-977D-F4066D7A112F}"/>
              </a:ext>
            </a:extLst>
          </p:cNvPr>
          <p:cNvSpPr/>
          <p:nvPr/>
        </p:nvSpPr>
        <p:spPr>
          <a:xfrm>
            <a:off x="7186098" y="2556975"/>
            <a:ext cx="3763397" cy="37633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4B2B11-05E6-88E4-B127-FD298AE8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134" y="3108325"/>
            <a:ext cx="1928955" cy="24626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9420225" cy="1114425"/>
          </a:xfrm>
        </p:spPr>
        <p:txBody>
          <a:bodyPr/>
          <a:lstStyle/>
          <a:p>
            <a:r>
              <a:rPr lang="en-US" dirty="0">
                <a:latin typeface="+mn-lt"/>
              </a:rPr>
              <a:t>Preliminary Field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798" y="1585911"/>
            <a:ext cx="4414325" cy="4010025"/>
          </a:xfrm>
        </p:spPr>
        <p:txBody>
          <a:bodyPr/>
          <a:lstStyle/>
          <a:p>
            <a:pPr marL="0" indent="0">
              <a:buNone/>
            </a:pPr>
            <a:endParaRPr lang="en-US" sz="2000" b="1" u="sng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Mulish"/>
              </a:rPr>
              <a:t>Site photography </a:t>
            </a:r>
            <a:r>
              <a:rPr lang="en-US" b="0" i="0" dirty="0">
                <a:solidFill>
                  <a:srgbClr val="222222"/>
                </a:solidFill>
                <a:effectLst/>
                <a:latin typeface="Mulish"/>
              </a:rPr>
              <a:t>for design layout and context.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Mulish"/>
              </a:rPr>
              <a:t>Biological resources </a:t>
            </a:r>
            <a:r>
              <a:rPr lang="en-US" b="0" i="0" dirty="0">
                <a:solidFill>
                  <a:srgbClr val="222222"/>
                </a:solidFill>
                <a:effectLst/>
                <a:latin typeface="Mulish"/>
              </a:rPr>
              <a:t>on/adjacent the project site.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Mulish"/>
              </a:rPr>
              <a:t>Cultural resources</a:t>
            </a:r>
            <a:r>
              <a:rPr lang="en-US" b="0" i="0" dirty="0">
                <a:solidFill>
                  <a:srgbClr val="222222"/>
                </a:solidFill>
                <a:effectLst/>
                <a:latin typeface="Mulish"/>
              </a:rPr>
              <a:t> on/adjacent the project site.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Mulish"/>
              </a:rPr>
              <a:t>Base mapping: </a:t>
            </a:r>
            <a:r>
              <a:rPr lang="en-US" b="0" i="0" dirty="0">
                <a:solidFill>
                  <a:srgbClr val="222222"/>
                </a:solidFill>
                <a:effectLst/>
                <a:latin typeface="Mulish"/>
              </a:rPr>
              <a:t>topography, adjacent roadways/ramps, sidewalks, lighting, fences, existing utilities, stormwater features, and aerial imagery.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Mulish"/>
              </a:rPr>
              <a:t>Subsurface conditions </a:t>
            </a:r>
            <a:r>
              <a:rPr lang="en-US" b="0" i="0" dirty="0">
                <a:solidFill>
                  <a:srgbClr val="222222"/>
                </a:solidFill>
                <a:effectLst/>
                <a:latin typeface="Mulish"/>
              </a:rPr>
              <a:t>to provide evaluation/ recommendations for structure foundation design, pavement design, and soil fertility.</a:t>
            </a:r>
          </a:p>
          <a:p>
            <a:pPr marL="285750" indent="-285750"/>
            <a:endParaRPr lang="en-US" dirty="0"/>
          </a:p>
          <a:p>
            <a:pPr marL="842963" lvl="1" indent="-285750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6551576" cy="628651"/>
          </a:xfrm>
        </p:spPr>
        <p:txBody>
          <a:bodyPr/>
          <a:lstStyle/>
          <a:p>
            <a:r>
              <a:rPr lang="en-US" dirty="0">
                <a:latin typeface="+mn-lt"/>
              </a:rPr>
              <a:t>Community Survey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38853F9-8AEA-8C11-AA54-9A1EF76B1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1923848"/>
            <a:ext cx="36576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C4F86-F28D-6400-14A4-C198E331C685}"/>
              </a:ext>
            </a:extLst>
          </p:cNvPr>
          <p:cNvSpPr txBox="1"/>
          <p:nvPr/>
        </p:nvSpPr>
        <p:spPr>
          <a:xfrm>
            <a:off x="7956948" y="5429382"/>
            <a:ext cx="389810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Bella Breeze Master Plan Website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CDF2BC-9CB7-D190-698C-222BD4B231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799" y="1923848"/>
            <a:ext cx="5924551" cy="52675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2BCABE-D200-AE5E-B38D-A7BAA8BC7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00" y="1889125"/>
            <a:ext cx="6551576" cy="458172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F6E74D4-49C3-96D5-0A9B-A6E095ABF4A4}"/>
              </a:ext>
            </a:extLst>
          </p:cNvPr>
          <p:cNvSpPr txBox="1">
            <a:spLocks/>
          </p:cNvSpPr>
          <p:nvPr/>
        </p:nvSpPr>
        <p:spPr>
          <a:xfrm>
            <a:off x="8991600" y="1066799"/>
            <a:ext cx="3200400" cy="628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ts val="0"/>
              </a:spcBef>
              <a:buFontTx/>
              <a:buNone/>
              <a:defRPr sz="3600" b="1" kern="1200">
                <a:solidFill>
                  <a:srgbClr val="222222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22222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1" kern="1200">
                <a:solidFill>
                  <a:srgbClr val="222222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+mn-lt"/>
              </a:rPr>
              <a:t>900+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25DD0-DC54-848D-6215-43393993D4DC}"/>
              </a:ext>
            </a:extLst>
          </p:cNvPr>
          <p:cNvSpPr txBox="1"/>
          <p:nvPr/>
        </p:nvSpPr>
        <p:spPr>
          <a:xfrm>
            <a:off x="10020300" y="1038224"/>
            <a:ext cx="1564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responses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to date!</a:t>
            </a:r>
          </a:p>
        </p:txBody>
      </p:sp>
    </p:spTree>
    <p:extLst>
      <p:ext uri="{BB962C8B-B14F-4D97-AF65-F5344CB8AC3E}">
        <p14:creationId xmlns:p14="http://schemas.microsoft.com/office/powerpoint/2010/main" val="1475472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B22A-EE3A-727B-B56B-F6B03EE0DE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A map of a park&#10;&#10;Description automatically generated">
            <a:extLst>
              <a:ext uri="{FF2B5EF4-FFF2-40B4-BE49-F238E27FC236}">
                <a16:creationId xmlns:a16="http://schemas.microsoft.com/office/drawing/2014/main" id="{226C1ECB-8E01-796F-74A8-C8C94A94B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366963"/>
            <a:ext cx="3871913" cy="2581275"/>
          </a:xfrm>
          <a:prstGeom prst="rect">
            <a:avLst/>
          </a:prstGeom>
        </p:spPr>
      </p:pic>
      <p:pic>
        <p:nvPicPr>
          <p:cNvPr id="12" name="Picture 11" descr="A map of a park&#10;&#10;Description automatically generated">
            <a:extLst>
              <a:ext uri="{FF2B5EF4-FFF2-40B4-BE49-F238E27FC236}">
                <a16:creationId xmlns:a16="http://schemas.microsoft.com/office/drawing/2014/main" id="{C4254EF8-1B5B-8753-0FEC-0D6A43329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81" y="2366962"/>
            <a:ext cx="3871913" cy="2581275"/>
          </a:xfrm>
          <a:prstGeom prst="rect">
            <a:avLst/>
          </a:prstGeom>
        </p:spPr>
      </p:pic>
      <p:pic>
        <p:nvPicPr>
          <p:cNvPr id="16" name="Picture 15" descr="A map of a park&#10;&#10;Description automatically generated">
            <a:extLst>
              <a:ext uri="{FF2B5EF4-FFF2-40B4-BE49-F238E27FC236}">
                <a16:creationId xmlns:a16="http://schemas.microsoft.com/office/drawing/2014/main" id="{BA5FE2AE-907A-769A-1E84-8940CFCCF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366963"/>
            <a:ext cx="3871913" cy="258127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5AEDBB7-3F40-4452-02CC-8B38067E6F1C}"/>
              </a:ext>
            </a:extLst>
          </p:cNvPr>
          <p:cNvSpPr txBox="1">
            <a:spLocks/>
          </p:cNvSpPr>
          <p:nvPr/>
        </p:nvSpPr>
        <p:spPr>
          <a:xfrm>
            <a:off x="1066800" y="152400"/>
            <a:ext cx="10058400" cy="30479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300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CITY OF LINCOLN | Bella breeze community park</a:t>
            </a:r>
            <a:endParaRPr lang="en-US" dirty="0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B3B44F14-7714-4EE9-EFE1-75B709462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838201"/>
            <a:ext cx="12192000" cy="1343024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Example Preliminary Design Concepts</a:t>
            </a:r>
          </a:p>
        </p:txBody>
      </p:sp>
    </p:spTree>
    <p:extLst>
      <p:ext uri="{BB962C8B-B14F-4D97-AF65-F5344CB8AC3E}">
        <p14:creationId xmlns:p14="http://schemas.microsoft.com/office/powerpoint/2010/main" val="74201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1DDBDE-904E-E362-41A7-DBDC87C90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3051" b="3051"/>
          <a:stretch/>
        </p:blipFill>
        <p:spPr>
          <a:xfrm>
            <a:off x="5943594" y="2019346"/>
            <a:ext cx="6248405" cy="4838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51D61F-D39F-FF56-D5D0-014C403DCB82}"/>
              </a:ext>
            </a:extLst>
          </p:cNvPr>
          <p:cNvSpPr/>
          <p:nvPr/>
        </p:nvSpPr>
        <p:spPr>
          <a:xfrm rot="10800000">
            <a:off x="5943594" y="2019299"/>
            <a:ext cx="6248405" cy="4838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ym typeface="Helvetica Light"/>
            </a:endParaRPr>
          </a:p>
        </p:txBody>
      </p:sp>
      <p:pic>
        <p:nvPicPr>
          <p:cNvPr id="11" name="Picture 10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2C758118-21DC-EA1E-C515-D68F8417D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/>
          <a:stretch/>
        </p:blipFill>
        <p:spPr>
          <a:xfrm>
            <a:off x="5943594" y="2019300"/>
            <a:ext cx="6248406" cy="4838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746A01-3E4D-91C2-977D-F4066D7A112F}"/>
              </a:ext>
            </a:extLst>
          </p:cNvPr>
          <p:cNvSpPr/>
          <p:nvPr/>
        </p:nvSpPr>
        <p:spPr>
          <a:xfrm>
            <a:off x="7186098" y="2556975"/>
            <a:ext cx="3763397" cy="37633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9420225" cy="1114425"/>
          </a:xfrm>
        </p:spPr>
        <p:txBody>
          <a:bodyPr/>
          <a:lstStyle/>
          <a:p>
            <a:r>
              <a:rPr lang="en-US" dirty="0">
                <a:latin typeface="+mn-lt"/>
              </a:rPr>
              <a:t>Community Outreach Open Forum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798" y="1585911"/>
            <a:ext cx="4414325" cy="4010025"/>
          </a:xfrm>
        </p:spPr>
        <p:txBody>
          <a:bodyPr/>
          <a:lstStyle/>
          <a:p>
            <a:pPr marL="0" indent="0">
              <a:buNone/>
            </a:pP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YOUR IDEAS</a:t>
            </a:r>
          </a:p>
          <a:p>
            <a:pPr marL="842963" lvl="1" indent="-285750"/>
            <a:r>
              <a:rPr lang="en-US" dirty="0"/>
              <a:t>Amenities/Facilities</a:t>
            </a:r>
          </a:p>
          <a:p>
            <a:pPr marL="842963" lvl="1" indent="-285750"/>
            <a:r>
              <a:rPr lang="en-US" dirty="0"/>
              <a:t>Design/Theme</a:t>
            </a:r>
          </a:p>
          <a:p>
            <a:pPr marL="842963" lvl="1" indent="-285750"/>
            <a:r>
              <a:rPr lang="en-US" dirty="0"/>
              <a:t>Safety</a:t>
            </a:r>
          </a:p>
          <a:p>
            <a:pPr marL="842963" lvl="1" indent="-285750"/>
            <a:r>
              <a:rPr lang="en-US" dirty="0"/>
              <a:t>Beautification</a:t>
            </a:r>
          </a:p>
          <a:p>
            <a:pPr marL="842963" lvl="1" indent="-285750"/>
            <a:r>
              <a:rPr lang="en-US" dirty="0"/>
              <a:t>Priorities/Preferences</a:t>
            </a:r>
          </a:p>
          <a:p>
            <a:pPr marL="842963" lvl="1" indent="-285750"/>
            <a:endParaRPr lang="en-US" dirty="0"/>
          </a:p>
          <a:p>
            <a:pPr lvl="1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Your feedback today and in the online SURVEY will help inform the concept designs we’ll review together in December.</a:t>
            </a:r>
          </a:p>
          <a:p>
            <a:pPr marL="285750" indent="-285750"/>
            <a:endParaRPr lang="en-US" dirty="0"/>
          </a:p>
          <a:p>
            <a:pPr marL="842963" lvl="1" indent="-285750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5" name="Picture 14" descr="A light bulb with rays&#10;&#10;Description automatically generated">
            <a:extLst>
              <a:ext uri="{FF2B5EF4-FFF2-40B4-BE49-F238E27FC236}">
                <a16:creationId xmlns:a16="http://schemas.microsoft.com/office/drawing/2014/main" id="{294B2B11-05E6-88E4-B127-FD298AE8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92" y="3108325"/>
            <a:ext cx="2262639" cy="24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B221399-769F-B68D-E933-5340304AB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r="1628"/>
          <a:stretch/>
        </p:blipFill>
        <p:spPr>
          <a:xfrm>
            <a:off x="5943594" y="2019346"/>
            <a:ext cx="6248405" cy="48386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97D004-0A11-EEC4-691C-D6453582A64F}"/>
              </a:ext>
            </a:extLst>
          </p:cNvPr>
          <p:cNvSpPr/>
          <p:nvPr/>
        </p:nvSpPr>
        <p:spPr>
          <a:xfrm rot="10800000">
            <a:off x="5943594" y="2019299"/>
            <a:ext cx="6248405" cy="4838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ym typeface="Helvetica Light"/>
            </a:endParaRPr>
          </a:p>
        </p:txBody>
      </p:sp>
      <p:pic>
        <p:nvPicPr>
          <p:cNvPr id="21" name="Picture 20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360FACF6-AF3E-D26F-84DD-DEA9D10D6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/>
          <a:stretch/>
        </p:blipFill>
        <p:spPr>
          <a:xfrm>
            <a:off x="5943594" y="2019300"/>
            <a:ext cx="6248406" cy="483865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8162925" cy="1114425"/>
          </a:xfrm>
        </p:spPr>
        <p:txBody>
          <a:bodyPr/>
          <a:lstStyle/>
          <a:p>
            <a:r>
              <a:rPr lang="en-US"/>
              <a:t>Amenities, Facilities, Design &amp; Theme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181224"/>
            <a:ext cx="4597400" cy="4010025"/>
          </a:xfrm>
        </p:spPr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</a:rPr>
              <a:t>If you have any ideas for the </a:t>
            </a:r>
            <a:r>
              <a:rPr lang="en-US" b="1" i="0" dirty="0">
                <a:solidFill>
                  <a:schemeClr val="tx1"/>
                </a:solidFill>
                <a:effectLst/>
              </a:rPr>
              <a:t>design </a:t>
            </a:r>
            <a:r>
              <a:rPr lang="en-US" b="0" i="0" dirty="0">
                <a:solidFill>
                  <a:schemeClr val="tx1"/>
                </a:solidFill>
                <a:effectLst/>
              </a:rPr>
              <a:t>of the park itself (overall) or </a:t>
            </a:r>
            <a:r>
              <a:rPr lang="en-US" i="0" dirty="0">
                <a:solidFill>
                  <a:schemeClr val="tx1"/>
                </a:solidFill>
                <a:effectLst/>
              </a:rPr>
              <a:t>design ideas </a:t>
            </a:r>
            <a:r>
              <a:rPr lang="en-US" b="0" i="0" dirty="0">
                <a:solidFill>
                  <a:schemeClr val="tx1"/>
                </a:solidFill>
                <a:effectLst/>
              </a:rPr>
              <a:t>for any of the </a:t>
            </a:r>
            <a:r>
              <a:rPr lang="en-US" i="0" dirty="0">
                <a:solidFill>
                  <a:schemeClr val="tx1"/>
                </a:solidFill>
                <a:effectLst/>
              </a:rPr>
              <a:t>specific facilities </a:t>
            </a:r>
            <a:r>
              <a:rPr lang="en-US" b="0" i="0" dirty="0">
                <a:solidFill>
                  <a:schemeClr val="tx1"/>
                </a:solidFill>
                <a:effectLst/>
              </a:rPr>
              <a:t>that you would like to see built, please share! </a:t>
            </a:r>
            <a:endParaRPr lang="en-US" sz="2400" dirty="0">
              <a:solidFill>
                <a:srgbClr val="555555"/>
              </a:solidFill>
              <a:latin typeface="Fira Sans"/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Maybe its an </a:t>
            </a:r>
            <a:r>
              <a:rPr lang="en-US" b="1" i="0" dirty="0">
                <a:solidFill>
                  <a:schemeClr val="tx1"/>
                </a:solidFill>
                <a:effectLst/>
              </a:rPr>
              <a:t>overall theme </a:t>
            </a:r>
            <a:r>
              <a:rPr lang="en-US" b="0" i="0" dirty="0">
                <a:solidFill>
                  <a:schemeClr val="tx1"/>
                </a:solidFill>
                <a:effectLst/>
              </a:rPr>
              <a:t>or a great example you have seen locally or in your travels. </a:t>
            </a:r>
            <a:endParaRPr lang="en-US" sz="2400" dirty="0">
              <a:solidFill>
                <a:srgbClr val="555555"/>
              </a:solidFill>
              <a:latin typeface="Fira Sans"/>
            </a:endParaRPr>
          </a:p>
          <a:p>
            <a:r>
              <a:rPr lang="en-US" b="1" i="0" dirty="0">
                <a:solidFill>
                  <a:schemeClr val="tx1"/>
                </a:solidFill>
                <a:effectLst/>
              </a:rPr>
              <a:t>Every idea counts! 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EB8692B8-7FF6-F3FE-5785-A530C615E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6048" r="-1"/>
          <a:stretch/>
        </p:blipFill>
        <p:spPr>
          <a:xfrm>
            <a:off x="1263088" y="5387713"/>
            <a:ext cx="2495010" cy="803536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DFACD96-B130-1292-DDD7-3F6372040028}"/>
              </a:ext>
            </a:extLst>
          </p:cNvPr>
          <p:cNvSpPr/>
          <p:nvPr/>
        </p:nvSpPr>
        <p:spPr>
          <a:xfrm>
            <a:off x="1066799" y="5121013"/>
            <a:ext cx="392578" cy="392578"/>
          </a:xfrm>
          <a:prstGeom prst="star5">
            <a:avLst/>
          </a:prstGeom>
          <a:solidFill>
            <a:srgbClr val="ED7000"/>
          </a:solidFill>
          <a:ln>
            <a:solidFill>
              <a:srgbClr val="ED7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D7000"/>
              </a:highligh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BFFF62-989C-D0CF-1002-51B428E20965}"/>
              </a:ext>
            </a:extLst>
          </p:cNvPr>
          <p:cNvSpPr/>
          <p:nvPr/>
        </p:nvSpPr>
        <p:spPr>
          <a:xfrm>
            <a:off x="7186098" y="2556975"/>
            <a:ext cx="3763397" cy="37633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light bulb with rays&#10;&#10;Description automatically generated">
            <a:extLst>
              <a:ext uri="{FF2B5EF4-FFF2-40B4-BE49-F238E27FC236}">
                <a16:creationId xmlns:a16="http://schemas.microsoft.com/office/drawing/2014/main" id="{98C24A3E-816D-1F80-0A11-311413D20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92" y="3108325"/>
            <a:ext cx="2262639" cy="24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AEE373-0DA5-2578-7E00-A0B66A54E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r="1628"/>
          <a:stretch/>
        </p:blipFill>
        <p:spPr>
          <a:xfrm>
            <a:off x="5943594" y="2019346"/>
            <a:ext cx="6248405" cy="48386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F28CE4-A246-6FA2-B3F6-5E9EB209EDB5}"/>
              </a:ext>
            </a:extLst>
          </p:cNvPr>
          <p:cNvSpPr/>
          <p:nvPr/>
        </p:nvSpPr>
        <p:spPr>
          <a:xfrm rot="10800000">
            <a:off x="5943594" y="2019299"/>
            <a:ext cx="6248405" cy="4838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ym typeface="Helvetica Light"/>
            </a:endParaRPr>
          </a:p>
        </p:txBody>
      </p:sp>
      <p:pic>
        <p:nvPicPr>
          <p:cNvPr id="13" name="Picture 12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89BA3047-F406-79BB-BF6B-5EBAEE1A7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/>
          <a:stretch/>
        </p:blipFill>
        <p:spPr>
          <a:xfrm>
            <a:off x="5943594" y="2019300"/>
            <a:ext cx="6248406" cy="483865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6582809" cy="1114425"/>
          </a:xfrm>
        </p:spPr>
        <p:txBody>
          <a:bodyPr/>
          <a:lstStyle/>
          <a:p>
            <a:r>
              <a:rPr lang="en-US" dirty="0"/>
              <a:t>Safety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181223"/>
            <a:ext cx="4610100" cy="4010025"/>
          </a:xfrm>
        </p:spPr>
        <p:txBody>
          <a:bodyPr/>
          <a:lstStyle/>
          <a:p>
            <a:r>
              <a:rPr lang="en-US" b="1" i="0" dirty="0">
                <a:solidFill>
                  <a:schemeClr val="tx1"/>
                </a:solidFill>
                <a:effectLst/>
              </a:rPr>
              <a:t>Safety</a:t>
            </a:r>
            <a:r>
              <a:rPr lang="en-US" b="0" i="0" dirty="0">
                <a:solidFill>
                  <a:schemeClr val="tx1"/>
                </a:solidFill>
                <a:effectLst/>
              </a:rPr>
              <a:t> is a top priority in the design of any public space.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Please tell us any ideas you may have for how we can design this park and its facilities to promote and enhance safety of its users.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Are there any examples or experiences locally or in your travels you can share?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DBFF2D1-DA62-28CA-BEB6-975ED6D7F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6048" r="-1"/>
          <a:stretch/>
        </p:blipFill>
        <p:spPr>
          <a:xfrm>
            <a:off x="1263088" y="5387713"/>
            <a:ext cx="2495010" cy="8035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5D3350-D99A-5396-3810-BDBA9BB4824D}"/>
              </a:ext>
            </a:extLst>
          </p:cNvPr>
          <p:cNvSpPr/>
          <p:nvPr/>
        </p:nvSpPr>
        <p:spPr>
          <a:xfrm>
            <a:off x="7186098" y="2556975"/>
            <a:ext cx="3763397" cy="37633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light bulb with rays&#10;&#10;Description automatically generated">
            <a:extLst>
              <a:ext uri="{FF2B5EF4-FFF2-40B4-BE49-F238E27FC236}">
                <a16:creationId xmlns:a16="http://schemas.microsoft.com/office/drawing/2014/main" id="{ECE193B2-FA59-9E3B-D37A-C1C3CFDA2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92" y="3108325"/>
            <a:ext cx="2262639" cy="2462675"/>
          </a:xfrm>
          <a:prstGeom prst="rect">
            <a:avLst/>
          </a:prstGeom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6BC169D-A8F3-2F80-7C54-5A72571B692A}"/>
              </a:ext>
            </a:extLst>
          </p:cNvPr>
          <p:cNvSpPr/>
          <p:nvPr/>
        </p:nvSpPr>
        <p:spPr>
          <a:xfrm>
            <a:off x="1066799" y="5121013"/>
            <a:ext cx="392578" cy="392578"/>
          </a:xfrm>
          <a:prstGeom prst="star5">
            <a:avLst/>
          </a:prstGeom>
          <a:solidFill>
            <a:srgbClr val="ED7000"/>
          </a:solidFill>
          <a:ln>
            <a:solidFill>
              <a:srgbClr val="ED7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D7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558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7B8130-7D04-951C-682C-0110F0579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b="17311"/>
          <a:stretch/>
        </p:blipFill>
        <p:spPr>
          <a:xfrm>
            <a:off x="5943594" y="2019346"/>
            <a:ext cx="6248405" cy="4838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788C6-53F6-1EB2-DB48-F633541849B3}"/>
              </a:ext>
            </a:extLst>
          </p:cNvPr>
          <p:cNvSpPr/>
          <p:nvPr/>
        </p:nvSpPr>
        <p:spPr>
          <a:xfrm rot="10800000">
            <a:off x="5943594" y="2019299"/>
            <a:ext cx="6248405" cy="4838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ym typeface="Helvetica Light"/>
            </a:endParaRPr>
          </a:p>
        </p:txBody>
      </p:sp>
      <p:pic>
        <p:nvPicPr>
          <p:cNvPr id="13" name="Picture 12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60B4EBC7-7F71-0064-37D4-60CCC5EC6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/>
          <a:stretch/>
        </p:blipFill>
        <p:spPr>
          <a:xfrm>
            <a:off x="5943594" y="2019300"/>
            <a:ext cx="6248406" cy="4838654"/>
          </a:xfrm>
          <a:prstGeom prst="rect">
            <a:avLst/>
          </a:prstGeom>
        </p:spPr>
      </p:pic>
      <p:pic>
        <p:nvPicPr>
          <p:cNvPr id="17" name="Picture Placeholder 7">
            <a:extLst>
              <a:ext uri="{FF2B5EF4-FFF2-40B4-BE49-F238E27FC236}">
                <a16:creationId xmlns:a16="http://schemas.microsoft.com/office/drawing/2014/main" id="{6DE28EB7-A89A-E216-CEA3-AD11B0EF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6048" r="-1"/>
          <a:stretch/>
        </p:blipFill>
        <p:spPr>
          <a:xfrm>
            <a:off x="1263088" y="5387713"/>
            <a:ext cx="2495010" cy="80353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6582809" cy="1114425"/>
          </a:xfrm>
        </p:spPr>
        <p:txBody>
          <a:bodyPr/>
          <a:lstStyle/>
          <a:p>
            <a:r>
              <a:rPr lang="en-US" dirty="0"/>
              <a:t>Beautification Ideas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1" y="2181225"/>
            <a:ext cx="4559300" cy="40100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</a:t>
            </a:r>
            <a:r>
              <a:rPr lang="en-US" b="1" i="0" dirty="0">
                <a:solidFill>
                  <a:schemeClr val="tx1"/>
                </a:solidFill>
                <a:effectLst/>
              </a:rPr>
              <a:t>andscape and public art </a:t>
            </a:r>
            <a:r>
              <a:rPr lang="en-US" b="0" i="0" dirty="0">
                <a:solidFill>
                  <a:schemeClr val="tx1"/>
                </a:solidFill>
                <a:effectLst/>
              </a:rPr>
              <a:t>are important to the quality and feel of any public space.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In some cases, they can become the </a:t>
            </a:r>
            <a:r>
              <a:rPr lang="en-US" b="1" i="0" dirty="0">
                <a:solidFill>
                  <a:schemeClr val="tx1"/>
                </a:solidFill>
                <a:effectLst/>
              </a:rPr>
              <a:t>identity of the space! 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Please tell us any ideas you may have for how we can design this place to become an attractive addition to the community.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43C1B5-765B-D968-F5F2-A89D047F457B}"/>
              </a:ext>
            </a:extLst>
          </p:cNvPr>
          <p:cNvSpPr/>
          <p:nvPr/>
        </p:nvSpPr>
        <p:spPr>
          <a:xfrm>
            <a:off x="7186098" y="2556975"/>
            <a:ext cx="3763397" cy="37633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light bulb with rays&#10;&#10;Description automatically generated">
            <a:extLst>
              <a:ext uri="{FF2B5EF4-FFF2-40B4-BE49-F238E27FC236}">
                <a16:creationId xmlns:a16="http://schemas.microsoft.com/office/drawing/2014/main" id="{3ABB2735-11C2-7FB9-B18A-9CE8681C9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92" y="3108325"/>
            <a:ext cx="2262639" cy="2462675"/>
          </a:xfrm>
          <a:prstGeom prst="rect">
            <a:avLst/>
          </a:prstGeom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B2F2994-38E2-CA15-FC92-63D826171047}"/>
              </a:ext>
            </a:extLst>
          </p:cNvPr>
          <p:cNvSpPr/>
          <p:nvPr/>
        </p:nvSpPr>
        <p:spPr>
          <a:xfrm>
            <a:off x="1066799" y="5121013"/>
            <a:ext cx="392578" cy="392578"/>
          </a:xfrm>
          <a:prstGeom prst="star5">
            <a:avLst/>
          </a:prstGeom>
          <a:solidFill>
            <a:srgbClr val="ED7000"/>
          </a:solidFill>
          <a:ln>
            <a:solidFill>
              <a:srgbClr val="ED7000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ED7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4108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5077968" cy="1114425"/>
          </a:xfrm>
        </p:spPr>
        <p:txBody>
          <a:bodyPr/>
          <a:lstStyle/>
          <a:p>
            <a:r>
              <a:rPr lang="en-US" dirty="0"/>
              <a:t>Summary &amp; 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 descr="A qr code on a white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669E6F6-5A9F-0883-3C66-B05499969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1923848"/>
            <a:ext cx="36576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F00644-6028-00D6-69BB-F7009D770248}"/>
              </a:ext>
            </a:extLst>
          </p:cNvPr>
          <p:cNvSpPr txBox="1"/>
          <p:nvPr/>
        </p:nvSpPr>
        <p:spPr>
          <a:xfrm>
            <a:off x="7956948" y="5429382"/>
            <a:ext cx="389810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Bella Breeze Master Plan Website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9AFD274-47F4-23F0-9131-1386A3357A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799" y="1923849"/>
            <a:ext cx="5924551" cy="47817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400" b="1" dirty="0"/>
              <a:t>October 9</a:t>
            </a:r>
            <a:r>
              <a:rPr lang="en-US" sz="1400" b="1" baseline="30000" dirty="0"/>
              <a:t>th </a:t>
            </a:r>
            <a:r>
              <a:rPr lang="en-US" sz="1400" b="1" dirty="0"/>
              <a:t>– October 23</a:t>
            </a:r>
            <a:r>
              <a:rPr lang="en-US" sz="1400" b="1" baseline="30000" dirty="0"/>
              <a:t>rd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Outreach Survey #1 – Amenity Preferences and Design Ideas. </a:t>
            </a:r>
            <a:r>
              <a:rPr lang="en-US" sz="1400" dirty="0">
                <a:solidFill>
                  <a:schemeClr val="tx2"/>
                </a:solidFill>
              </a:rPr>
              <a:t>OPEN NOW!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dirty="0"/>
              <a:t>October 17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Outreach Meeting #1 – Amenity Preferences and Design Ideas. Held virtually via ZOOM. </a:t>
            </a:r>
            <a:r>
              <a:rPr lang="en-US" sz="1400" dirty="0">
                <a:solidFill>
                  <a:schemeClr val="tx2"/>
                </a:solidFill>
              </a:rPr>
              <a:t>WE ARE HERE.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December 6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Parks and Recreation Committee Meeting #1 – Three Preliminary Design Concepts.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December 11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Outreach Meeting #2 – Three Preliminary Design Concepts reviewed. In-person Twelve Bridges Library Willow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December 11</a:t>
            </a:r>
            <a:r>
              <a:rPr lang="en-US" sz="1400" b="1" baseline="30000" dirty="0"/>
              <a:t>th</a:t>
            </a:r>
            <a:r>
              <a:rPr lang="en-US" sz="1400" b="1" dirty="0"/>
              <a:t> – January 9th,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Survey #2</a:t>
            </a:r>
            <a:r>
              <a:rPr lang="en-US" sz="1400" b="1" dirty="0"/>
              <a:t> </a:t>
            </a:r>
            <a:r>
              <a:rPr lang="en-US" sz="1400" dirty="0"/>
              <a:t>-</a:t>
            </a:r>
            <a:r>
              <a:rPr lang="en-US" sz="1400" b="1" dirty="0"/>
              <a:t> </a:t>
            </a:r>
            <a:r>
              <a:rPr lang="en-US" sz="1400" dirty="0"/>
              <a:t>Three Preliminary Design Concepts and Phase 1 Construction Priorities. </a:t>
            </a:r>
          </a:p>
          <a:p>
            <a:pPr marL="285750" lvl="1" indent="-285750"/>
            <a:r>
              <a:rPr lang="en-US" sz="1400" b="1" dirty="0"/>
              <a:t>March, 2024 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Preferred Master Plan for approval at Park and Recreation Committee and City Council including Phase 1 boundary.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2025 Construction currently anticipated to begin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→"/>
            </a:pPr>
            <a:endParaRPr lang="en-US" b="1" dirty="0"/>
          </a:p>
          <a:p>
            <a:pPr marL="342900" lvl="1" indent="0">
              <a:buNone/>
            </a:pPr>
            <a:endParaRPr lang="en-US" b="1" dirty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5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3D1A5D3-90C2-4289-B942-B3CF0DBF86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b="40969"/>
          <a:stretch/>
        </p:blipFill>
        <p:spPr>
          <a:xfrm>
            <a:off x="457197" y="1066795"/>
            <a:ext cx="11277581" cy="353002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12FFCF-6C49-4523-BEB3-55AD18999A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7" y="4908550"/>
            <a:ext cx="11277581" cy="1381125"/>
          </a:xfrm>
        </p:spPr>
        <p:txBody>
          <a:bodyPr/>
          <a:lstStyle/>
          <a:p>
            <a:r>
              <a:rPr lang="en-US" dirty="0">
                <a:latin typeface="+mn-lt"/>
              </a:rPr>
              <a:t>Welcome and Introductions</a:t>
            </a:r>
          </a:p>
          <a:p>
            <a:endParaRPr lang="en-US" sz="12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+mn-lt"/>
              </a:rPr>
              <a:t>Araceli Cazarez</a:t>
            </a:r>
            <a:r>
              <a:rPr lang="en-US" sz="1800" b="0" dirty="0">
                <a:latin typeface="+mn-lt"/>
              </a:rPr>
              <a:t>, City of Lincoln Project Manager (</a:t>
            </a:r>
            <a:r>
              <a:rPr lang="en-US" sz="1800" dirty="0">
                <a:latin typeface="+mn-lt"/>
              </a:rPr>
              <a:t>araceli.cazarez@lincolnca.gov</a:t>
            </a:r>
            <a:r>
              <a:rPr lang="en-US" sz="1800" b="0" dirty="0">
                <a:latin typeface="+mn-l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+mn-lt"/>
              </a:rPr>
              <a:t>Dalton LaVoie</a:t>
            </a:r>
            <a:r>
              <a:rPr lang="en-US" sz="1800" b="0" dirty="0">
                <a:latin typeface="+mn-lt"/>
              </a:rPr>
              <a:t>, Landscape Architect, Stantec Project Manager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8E3957-71AF-474E-A88D-4651C602E1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81062-C2F1-497D-A294-F7F160686C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73CFB-82CD-3A7B-553A-36894A9E7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A64E9E-81C9-6567-BDFB-ADA3450E7C19}"/>
              </a:ext>
            </a:extLst>
          </p:cNvPr>
          <p:cNvSpPr/>
          <p:nvPr/>
        </p:nvSpPr>
        <p:spPr>
          <a:xfrm rot="10800000">
            <a:off x="0" y="-64"/>
            <a:ext cx="12192000" cy="6858064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700" dirty="0">
              <a:solidFill>
                <a:schemeClr val="lt1"/>
              </a:solidFill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7" name="Picture 6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CB5E37FA-1F1A-8497-ECE6-0BA8010E5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DAADC-D39E-469E-92B5-3CD4E84BC73E}"/>
              </a:ext>
            </a:extLst>
          </p:cNvPr>
          <p:cNvSpPr/>
          <p:nvPr/>
        </p:nvSpPr>
        <p:spPr>
          <a:xfrm>
            <a:off x="3428999" y="762000"/>
            <a:ext cx="5334000" cy="5334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4A631-DE65-49DE-9F77-99E3FCF5225D}"/>
              </a:ext>
            </a:extLst>
          </p:cNvPr>
          <p:cNvSpPr txBox="1"/>
          <p:nvPr/>
        </p:nvSpPr>
        <p:spPr>
          <a:xfrm>
            <a:off x="3861621" y="4697399"/>
            <a:ext cx="4468757" cy="118088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endParaRPr lang="en-CA" sz="24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CA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CA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CA" dirty="0">
                <a:solidFill>
                  <a:schemeClr val="bg1"/>
                </a:solidFill>
                <a:latin typeface="+mj-lt"/>
              </a:rPr>
              <a:t>Questions?: </a:t>
            </a:r>
          </a:p>
          <a:p>
            <a:pPr algn="ctr"/>
            <a:r>
              <a:rPr lang="en-US" sz="1800" b="1" u="sng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araceli.cazarez@lincolnca.gov</a:t>
            </a:r>
            <a:endParaRPr lang="en-CA" b="1" u="sng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CA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CA" b="1" dirty="0">
                <a:solidFill>
                  <a:schemeClr val="bg1"/>
                </a:solidFill>
                <a:latin typeface="+mj-lt"/>
              </a:rPr>
              <a:t>Latest Project Information and Survey: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Bella Breeze Park Master Plan - City of Lincoln (lincolnca.gov)</a:t>
            </a:r>
            <a:endParaRPr lang="en-CA" sz="130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4CFBA-34CF-4DE8-657A-B2DDDA5F132A}"/>
              </a:ext>
            </a:extLst>
          </p:cNvPr>
          <p:cNvSpPr txBox="1"/>
          <p:nvPr/>
        </p:nvSpPr>
        <p:spPr>
          <a:xfrm>
            <a:off x="3861621" y="1485900"/>
            <a:ext cx="4468757" cy="37464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Thank You!</a:t>
            </a: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03FA09B-98FE-E066-3CF9-6EA20F118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0" y="1143781"/>
            <a:ext cx="1874177" cy="1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3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04570B-A90F-4EDD-A750-E7FC26466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139197"/>
              </p:ext>
            </p:extLst>
          </p:nvPr>
        </p:nvGraphicFramePr>
        <p:xfrm>
          <a:off x="1066800" y="1992785"/>
          <a:ext cx="10058400" cy="3843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170">
                  <a:extLst>
                    <a:ext uri="{9D8B030D-6E8A-4147-A177-3AD203B41FA5}">
                      <a16:colId xmlns:a16="http://schemas.microsoft.com/office/drawing/2014/main" val="4010892872"/>
                    </a:ext>
                  </a:extLst>
                </a:gridCol>
                <a:gridCol w="5474155">
                  <a:extLst>
                    <a:ext uri="{9D8B030D-6E8A-4147-A177-3AD203B41FA5}">
                      <a16:colId xmlns:a16="http://schemas.microsoft.com/office/drawing/2014/main" val="1612918403"/>
                    </a:ext>
                  </a:extLst>
                </a:gridCol>
                <a:gridCol w="3267075">
                  <a:extLst>
                    <a:ext uri="{9D8B030D-6E8A-4147-A177-3AD203B41FA5}">
                      <a16:colId xmlns:a16="http://schemas.microsoft.com/office/drawing/2014/main" val="1023939110"/>
                    </a:ext>
                  </a:extLst>
                </a:gridCol>
              </a:tblGrid>
              <a:tr h="312368">
                <a:tc>
                  <a:txBody>
                    <a:bodyPr/>
                    <a:lstStyle/>
                    <a:p>
                      <a:r>
                        <a:rPr lang="en-CA" sz="1600" spc="300" dirty="0">
                          <a:solidFill>
                            <a:srgbClr val="222222"/>
                          </a:solidFill>
                        </a:rPr>
                        <a:t>TIME</a:t>
                      </a:r>
                      <a:endParaRPr lang="en-US" sz="1600" spc="300" dirty="0">
                        <a:solidFill>
                          <a:srgbClr val="222222"/>
                        </a:solidFill>
                      </a:endParaRPr>
                    </a:p>
                  </a:txBody>
                  <a:tcPr marL="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spc="300" dirty="0">
                          <a:solidFill>
                            <a:srgbClr val="222222"/>
                          </a:solidFill>
                        </a:rPr>
                        <a:t>AGENDA ITEM</a:t>
                      </a:r>
                      <a:endParaRPr lang="en-US" sz="1600" spc="300" dirty="0">
                        <a:solidFill>
                          <a:srgbClr val="222222"/>
                        </a:solidFill>
                      </a:endParaRPr>
                    </a:p>
                  </a:txBody>
                  <a:tcPr marL="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spc="300" dirty="0">
                          <a:solidFill>
                            <a:srgbClr val="222222"/>
                          </a:solidFill>
                        </a:rPr>
                        <a:t>PRESENTER</a:t>
                      </a:r>
                      <a:endParaRPr lang="en-US" sz="1600" spc="300" dirty="0">
                        <a:solidFill>
                          <a:srgbClr val="222222"/>
                        </a:solidFill>
                      </a:endParaRPr>
                    </a:p>
                  </a:txBody>
                  <a:tcPr marL="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444183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r>
                        <a:rPr lang="en-CA" sz="1600" spc="0" dirty="0">
                          <a:solidFill>
                            <a:schemeClr val="tx1"/>
                          </a:solidFill>
                        </a:rPr>
                        <a:t>6:00</a:t>
                      </a:r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spc="0" dirty="0">
                          <a:solidFill>
                            <a:schemeClr val="tx1"/>
                          </a:solidFill>
                        </a:rPr>
                        <a:t>Welcome and Introductions</a:t>
                      </a:r>
                      <a:endParaRPr lang="en-US" sz="1600" b="1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Araceli Cazarez</a:t>
                      </a:r>
                      <a:r>
                        <a:rPr lang="en-CA" sz="1600" spc="0" dirty="0">
                          <a:solidFill>
                            <a:schemeClr val="tx1"/>
                          </a:solidFill>
                        </a:rPr>
                        <a:t>/City</a:t>
                      </a:r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46048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r>
                        <a:rPr lang="en-CA" sz="1600" spc="0" dirty="0">
                          <a:solidFill>
                            <a:schemeClr val="tx1"/>
                          </a:solidFill>
                        </a:rPr>
                        <a:t>6:05</a:t>
                      </a:r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0" dirty="0">
                          <a:solidFill>
                            <a:schemeClr val="tx1"/>
                          </a:solidFill>
                        </a:rPr>
                        <a:t>Project Background and Schedule</a:t>
                      </a: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Araceli Cazarez/City</a:t>
                      </a:r>
                    </a:p>
                  </a:txBody>
                  <a:tcPr marL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695983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r>
                        <a:rPr lang="en-CA" sz="1600" spc="0" dirty="0">
                          <a:solidFill>
                            <a:schemeClr val="tx1"/>
                          </a:solidFill>
                        </a:rPr>
                        <a:t>6:20</a:t>
                      </a:r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spc="0" dirty="0">
                          <a:solidFill>
                            <a:schemeClr val="tx1"/>
                          </a:solidFill>
                        </a:rPr>
                        <a:t>Workshop Housekeeping</a:t>
                      </a:r>
                      <a:endParaRPr lang="en-US" sz="1600" b="1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Dalton LaVoie/Stantec</a:t>
                      </a:r>
                    </a:p>
                  </a:txBody>
                  <a:tcPr marL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791161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r>
                        <a:rPr lang="en-CA" sz="1600" spc="0" dirty="0">
                          <a:solidFill>
                            <a:schemeClr val="tx1"/>
                          </a:solidFill>
                        </a:rPr>
                        <a:t>6:25</a:t>
                      </a:r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spc="0" dirty="0">
                          <a:solidFill>
                            <a:schemeClr val="tx1"/>
                          </a:solidFill>
                        </a:rPr>
                        <a:t>Community Feedback </a:t>
                      </a:r>
                      <a:r>
                        <a:rPr lang="en-CA" sz="1600" b="1" spc="0" dirty="0">
                          <a:solidFill>
                            <a:schemeClr val="tx1"/>
                          </a:solidFill>
                          <a:effectLst/>
                        </a:rPr>
                        <a:t>(60 Minutes) </a:t>
                      </a:r>
                      <a:endParaRPr lang="en-US" sz="1600" b="1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Dalton LaVoie/Stantec</a:t>
                      </a: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597237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spc="0" dirty="0">
                          <a:solidFill>
                            <a:schemeClr val="tx1"/>
                          </a:solidFill>
                        </a:rPr>
                        <a:t>Park Site Opportunities and Constraints</a:t>
                      </a:r>
                    </a:p>
                  </a:txBody>
                  <a:tcPr marL="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Dalton LaVoie/Stantec</a:t>
                      </a:r>
                    </a:p>
                  </a:txBody>
                  <a:tcPr marL="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912275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0" dirty="0">
                          <a:solidFill>
                            <a:schemeClr val="tx1"/>
                          </a:solidFill>
                        </a:rPr>
                        <a:t>Park Program Amenities and Priorities</a:t>
                      </a: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Dalton LaVoie/Stantec</a:t>
                      </a:r>
                    </a:p>
                  </a:txBody>
                  <a:tcPr marL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414346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spc="0" dirty="0">
                          <a:solidFill>
                            <a:schemeClr val="tx1"/>
                          </a:solidFill>
                        </a:rPr>
                        <a:t>Park Design Ideas (Theme, Safety, Beautification)</a:t>
                      </a: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Dalton LaVoie/Stantec</a:t>
                      </a:r>
                    </a:p>
                  </a:txBody>
                  <a:tcPr marL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876787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7:25</a:t>
                      </a: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0" dirty="0">
                          <a:solidFill>
                            <a:schemeClr val="tx1"/>
                          </a:solidFill>
                        </a:rPr>
                        <a:t>Summary &amp; Next Steps</a:t>
                      </a: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Araceli </a:t>
                      </a:r>
                      <a:r>
                        <a:rPr lang="en-US" sz="1600" spc="0" dirty="0" err="1">
                          <a:solidFill>
                            <a:schemeClr val="tx1"/>
                          </a:solidFill>
                        </a:rPr>
                        <a:t>Cazarez</a:t>
                      </a:r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/City</a:t>
                      </a:r>
                    </a:p>
                  </a:txBody>
                  <a:tcPr marL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604823"/>
                  </a:ext>
                </a:extLst>
              </a:tr>
              <a:tr h="389792">
                <a:tc>
                  <a:txBody>
                    <a:bodyPr/>
                    <a:lstStyle/>
                    <a:p>
                      <a:r>
                        <a:rPr lang="en-CA" sz="1600" spc="0" dirty="0">
                          <a:solidFill>
                            <a:schemeClr val="tx1"/>
                          </a:solidFill>
                        </a:rPr>
                        <a:t>7:30</a:t>
                      </a:r>
                      <a:endParaRPr lang="en-US" sz="1600" spc="0" dirty="0">
                        <a:solidFill>
                          <a:schemeClr val="tx1"/>
                        </a:solidFill>
                      </a:endParaRP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spc="0" dirty="0">
                          <a:solidFill>
                            <a:schemeClr val="tx1"/>
                          </a:solidFill>
                        </a:rPr>
                        <a:t>Adjourn</a:t>
                      </a:r>
                    </a:p>
                  </a:txBody>
                  <a:tcPr marL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pc="0" dirty="0">
                          <a:solidFill>
                            <a:schemeClr val="tx1"/>
                          </a:solidFill>
                        </a:rPr>
                        <a:t>Araceli Cazarez/City</a:t>
                      </a:r>
                    </a:p>
                  </a:txBody>
                  <a:tcPr marL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505486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6E6059-4182-4969-943C-9413ED286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966D0-0786-4E1A-B702-FE9E818C52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09991-7EE8-4A53-896A-5E3F318A6C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0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Project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923848"/>
            <a:ext cx="5029200" cy="4690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1F20"/>
                </a:solidFill>
                <a:effectLst/>
              </a:rPr>
              <a:t>City of Lincoln has budgeted funds to master plan a new 18.5-acre park within the Twelve Bridges community.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1F20"/>
                </a:solidFill>
                <a:effectLst/>
              </a:rPr>
              <a:t>The master plan will provide recommendations for the park including appropriate uses, amenities, and an implementation strategy. Recommendations may include but are not limited to:</a:t>
            </a:r>
          </a:p>
          <a:p>
            <a:pPr marL="842963" lvl="1" indent="-285750"/>
            <a:r>
              <a:rPr lang="en-US" b="1" dirty="0">
                <a:solidFill>
                  <a:srgbClr val="221F20"/>
                </a:solidFill>
              </a:rPr>
              <a:t>Active and passive recreational amenities </a:t>
            </a:r>
          </a:p>
          <a:p>
            <a:pPr marL="842963" lvl="1" indent="-285750"/>
            <a:r>
              <a:rPr lang="en-US" b="1" i="0" dirty="0">
                <a:solidFill>
                  <a:srgbClr val="221F20"/>
                </a:solidFill>
                <a:effectLst/>
              </a:rPr>
              <a:t>Themed play structures </a:t>
            </a:r>
          </a:p>
          <a:p>
            <a:pPr marL="842963" lvl="1" indent="-285750"/>
            <a:r>
              <a:rPr lang="en-US" b="1" i="0" dirty="0">
                <a:solidFill>
                  <a:srgbClr val="221F20"/>
                </a:solidFill>
                <a:effectLst/>
              </a:rPr>
              <a:t>Picnic areas </a:t>
            </a:r>
          </a:p>
          <a:p>
            <a:pPr marL="842963" lvl="1" indent="-285750"/>
            <a:r>
              <a:rPr lang="en-US" b="1" dirty="0">
                <a:solidFill>
                  <a:srgbClr val="221F20"/>
                </a:solidFill>
              </a:rPr>
              <a:t>Hardcourts &amp; turf playfields</a:t>
            </a:r>
          </a:p>
          <a:p>
            <a:pPr marL="842963" lvl="1" indent="-285750"/>
            <a:r>
              <a:rPr lang="en-US" b="1" i="0" dirty="0">
                <a:solidFill>
                  <a:srgbClr val="221F20"/>
                </a:solidFill>
                <a:effectLst/>
              </a:rPr>
              <a:t>Parking lots </a:t>
            </a:r>
          </a:p>
          <a:p>
            <a:pPr marL="842963" lvl="1" indent="-285750"/>
            <a:r>
              <a:rPr lang="en-US" b="1" dirty="0">
                <a:solidFill>
                  <a:srgbClr val="221F20"/>
                </a:solidFill>
              </a:rPr>
              <a:t>Restrooms </a:t>
            </a:r>
            <a:endParaRPr lang="en-US" b="1" i="0" dirty="0">
              <a:solidFill>
                <a:srgbClr val="221F2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1F20"/>
                </a:solidFill>
                <a:effectLst/>
              </a:rPr>
              <a:t>City staff are working with design and engineering team at Stantec to master plan the 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F20"/>
                </a:solidFill>
              </a:rPr>
              <a:t>C</a:t>
            </a:r>
            <a:r>
              <a:rPr lang="en-US" b="0" i="0" dirty="0">
                <a:solidFill>
                  <a:srgbClr val="221F20"/>
                </a:solidFill>
                <a:effectLst/>
              </a:rPr>
              <a:t>ommunity input is an important step in the process.</a:t>
            </a:r>
            <a:endParaRPr lang="en-US" dirty="0">
              <a:solidFill>
                <a:srgbClr val="221F2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44444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A map of a neighborhood">
            <a:extLst>
              <a:ext uri="{FF2B5EF4-FFF2-40B4-BE49-F238E27FC236}">
                <a16:creationId xmlns:a16="http://schemas.microsoft.com/office/drawing/2014/main" id="{9DFC41D3-4746-242B-5C29-04311C0D8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13259" r="12883" b="13228"/>
          <a:stretch/>
        </p:blipFill>
        <p:spPr>
          <a:xfrm>
            <a:off x="6489700" y="761997"/>
            <a:ext cx="5525296" cy="59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1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Project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799" y="1923848"/>
            <a:ext cx="5924551" cy="52675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October 9</a:t>
            </a:r>
            <a:r>
              <a:rPr lang="en-US" sz="1400" b="1" baseline="30000" dirty="0"/>
              <a:t>th </a:t>
            </a:r>
            <a:r>
              <a:rPr lang="en-US" sz="1400" b="1" dirty="0"/>
              <a:t>– October 23</a:t>
            </a:r>
            <a:r>
              <a:rPr lang="en-US" sz="1400" b="1" baseline="30000" dirty="0"/>
              <a:t>rd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Outreach Survey #1 – Amenity Preferences and Design Ideas. </a:t>
            </a:r>
            <a:r>
              <a:rPr lang="en-US" sz="1400" dirty="0">
                <a:solidFill>
                  <a:schemeClr val="tx2"/>
                </a:solidFill>
              </a:rPr>
              <a:t>OPEN NOW!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October 17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Outreach Meeting #1 – Amenity Preferences and Design Ideas. Held virtually via ZOOM. </a:t>
            </a:r>
            <a:r>
              <a:rPr lang="en-US" sz="1400" dirty="0">
                <a:solidFill>
                  <a:schemeClr val="tx2"/>
                </a:solidFill>
              </a:rPr>
              <a:t>WE ARE HERE.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December 6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Parks and Recreation Committee Meeting #1 – Three Preliminary Design Concepts.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December 11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Outreach Meeting #2 – Three Preliminary Design Concepts reviewed. In-person Twelve Bridges Library Willow Room.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December 11</a:t>
            </a:r>
            <a:r>
              <a:rPr lang="en-US" sz="1400" b="1" baseline="30000" dirty="0"/>
              <a:t>th</a:t>
            </a:r>
            <a:r>
              <a:rPr lang="en-US" sz="1400" b="1" dirty="0"/>
              <a:t> – January 9th, 2023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Community Survey #2</a:t>
            </a:r>
            <a:r>
              <a:rPr lang="en-US" sz="1400" b="1" dirty="0"/>
              <a:t> </a:t>
            </a:r>
            <a:r>
              <a:rPr lang="en-US" sz="1400" dirty="0"/>
              <a:t>-</a:t>
            </a:r>
            <a:r>
              <a:rPr lang="en-US" sz="1400" b="1" dirty="0"/>
              <a:t> </a:t>
            </a:r>
            <a:r>
              <a:rPr lang="en-US" sz="1400" dirty="0"/>
              <a:t>Three Preliminary Design Concepts and Phase 1 Construction Priorities. </a:t>
            </a:r>
          </a:p>
          <a:p>
            <a:pPr marL="285750" lvl="1" indent="-285750"/>
            <a:r>
              <a:rPr lang="en-US" sz="1400" b="1" dirty="0"/>
              <a:t>March, 2024 </a:t>
            </a:r>
          </a:p>
          <a:p>
            <a:pPr lvl="1">
              <a:buFont typeface="Arial" panose="020B0604020202020204" pitchFamily="34" charset="0"/>
              <a:buChar char="→"/>
            </a:pPr>
            <a:r>
              <a:rPr lang="en-US" sz="1400" dirty="0"/>
              <a:t>Preferred Master Plan for approval at Park and Recreation Committee and City Council including Phase 1 boundary.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2025 Construction currently anticipated to begin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→"/>
            </a:pPr>
            <a:endParaRPr lang="en-US" b="1" dirty="0"/>
          </a:p>
          <a:p>
            <a:pPr marL="342900" lvl="1" indent="0">
              <a:buNone/>
            </a:pPr>
            <a:endParaRPr lang="en-US" b="1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A path with flowers and a structure in the background&#10;&#10;Description automatically generated">
            <a:extLst>
              <a:ext uri="{FF2B5EF4-FFF2-40B4-BE49-F238E27FC236}">
                <a16:creationId xmlns:a16="http://schemas.microsoft.com/office/drawing/2014/main" id="{D45FF180-A604-B3C8-8EDF-6C3A3CAC8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32" y="761997"/>
            <a:ext cx="4750964" cy="59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5626608" cy="1114425"/>
          </a:xfrm>
        </p:spPr>
        <p:txBody>
          <a:bodyPr/>
          <a:lstStyle/>
          <a:p>
            <a:r>
              <a:rPr lang="en-US" dirty="0">
                <a:latin typeface="+mn-lt"/>
              </a:rPr>
              <a:t>Workshop Housekeeping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924293"/>
            <a:ext cx="4876797" cy="40100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During presentation:</a:t>
            </a:r>
          </a:p>
          <a:p>
            <a:pPr marL="842963" lvl="1" indent="-285750"/>
            <a:r>
              <a:rPr lang="en-US" dirty="0"/>
              <a:t>Attendees Muted</a:t>
            </a:r>
          </a:p>
          <a:p>
            <a:pPr marL="842963" lvl="1" indent="-285750"/>
            <a:r>
              <a:rPr lang="en-US" dirty="0"/>
              <a:t>Cameras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If you have a Question or a Comment:</a:t>
            </a:r>
          </a:p>
          <a:p>
            <a:pPr marL="842963" lvl="1" indent="-285750"/>
            <a:r>
              <a:rPr lang="en-US" b="1" dirty="0"/>
              <a:t>Option 1: </a:t>
            </a:r>
            <a:r>
              <a:rPr lang="en-US" dirty="0"/>
              <a:t>Raise Your Hand, we will unmute</a:t>
            </a:r>
          </a:p>
          <a:p>
            <a:pPr marL="842963" lvl="1" indent="-285750"/>
            <a:r>
              <a:rPr lang="en-US" b="1" dirty="0"/>
              <a:t>Option 2: </a:t>
            </a:r>
            <a:r>
              <a:rPr lang="en-US" dirty="0"/>
              <a:t>Type it into the Q&amp;A Box, your question will be sent to the panel </a:t>
            </a:r>
          </a:p>
          <a:p>
            <a:pPr marL="842963" lvl="1" indent="-285750"/>
            <a:endParaRPr lang="en-US" dirty="0"/>
          </a:p>
          <a:p>
            <a:pPr lvl="1" indent="0" algn="ctr">
              <a:buNone/>
            </a:pPr>
            <a:r>
              <a:rPr lang="en-US" sz="2800" b="1" dirty="0"/>
              <a:t>1 speaker at a time</a:t>
            </a:r>
          </a:p>
          <a:p>
            <a:pPr indent="0" algn="ctr">
              <a:buNone/>
            </a:pPr>
            <a:r>
              <a:rPr lang="en-US" sz="2800" b="1" dirty="0"/>
              <a:t>    3 minutes per speaker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446A7A-1A2F-48E5-94AA-968482E1D4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032" y="761997"/>
            <a:ext cx="4750965" cy="316730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2E1C2-E498-4207-8D9F-3864C16E24F3}"/>
              </a:ext>
            </a:extLst>
          </p:cNvPr>
          <p:cNvSpPr/>
          <p:nvPr/>
        </p:nvSpPr>
        <p:spPr>
          <a:xfrm>
            <a:off x="7264032" y="3929306"/>
            <a:ext cx="4750964" cy="2776293"/>
          </a:xfrm>
          <a:prstGeom prst="rect">
            <a:avLst/>
          </a:prstGeom>
          <a:solidFill>
            <a:srgbClr val="2D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9EBDAC06-D36C-40A4-8C61-C3542699A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t="6048" r="-1"/>
          <a:stretch/>
        </p:blipFill>
        <p:spPr>
          <a:xfrm>
            <a:off x="7421113" y="4472726"/>
            <a:ext cx="4447252" cy="14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6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13118A-8CA5-8685-B67E-8CD62DF67F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2752DC-49B5-30D2-E9B4-29788C898AB4}"/>
              </a:ext>
            </a:extLst>
          </p:cNvPr>
          <p:cNvSpPr/>
          <p:nvPr/>
        </p:nvSpPr>
        <p:spPr>
          <a:xfrm rot="10800000">
            <a:off x="0" y="-64"/>
            <a:ext cx="12192000" cy="6858064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700" dirty="0">
              <a:solidFill>
                <a:schemeClr val="lt1"/>
              </a:solidFill>
              <a:latin typeface="Roboto" charset="0"/>
              <a:ea typeface="Roboto" charset="0"/>
              <a:cs typeface="Roboto" charset="0"/>
              <a:sym typeface="Helvetica Light"/>
            </a:endParaRPr>
          </a:p>
        </p:txBody>
      </p:sp>
      <p:pic>
        <p:nvPicPr>
          <p:cNvPr id="3" name="Picture 2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6A46460C-2B8C-71AF-D4BF-76C96F2D6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DAADC-D39E-469E-92B5-3CD4E84BC73E}"/>
              </a:ext>
            </a:extLst>
          </p:cNvPr>
          <p:cNvSpPr/>
          <p:nvPr/>
        </p:nvSpPr>
        <p:spPr>
          <a:xfrm>
            <a:off x="3428999" y="762000"/>
            <a:ext cx="5334000" cy="5334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F592D86-5E56-F01D-335B-F3E73DBCD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10" y="1143781"/>
            <a:ext cx="1874177" cy="1073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77284-52BB-81E2-DDE0-771A01B3AD2C}"/>
              </a:ext>
            </a:extLst>
          </p:cNvPr>
          <p:cNvSpPr txBox="1"/>
          <p:nvPr/>
        </p:nvSpPr>
        <p:spPr>
          <a:xfrm>
            <a:off x="3861621" y="1409700"/>
            <a:ext cx="4468757" cy="37464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endParaRPr lang="en-CA" sz="4000" b="1" dirty="0">
              <a:solidFill>
                <a:schemeClr val="bg1"/>
              </a:solidFill>
            </a:endParaRP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Community </a:t>
            </a:r>
          </a:p>
          <a:p>
            <a:pPr algn="ctr"/>
            <a:r>
              <a:rPr lang="en-CA" sz="4000" b="1" dirty="0">
                <a:solidFill>
                  <a:schemeClr val="bg1"/>
                </a:solidFill>
              </a:rPr>
              <a:t>Feedback</a:t>
            </a:r>
          </a:p>
          <a:p>
            <a:pPr algn="ctr"/>
            <a:endParaRPr lang="en-CA" sz="2400" b="1" dirty="0">
              <a:solidFill>
                <a:schemeClr val="bg1"/>
              </a:solidFill>
            </a:endParaRPr>
          </a:p>
          <a:p>
            <a:pPr algn="ctr"/>
            <a:endParaRPr lang="en-CA" sz="2400" b="1" dirty="0">
              <a:solidFill>
                <a:schemeClr val="bg1"/>
              </a:solidFill>
            </a:endParaRPr>
          </a:p>
          <a:p>
            <a:pPr algn="ctr"/>
            <a:r>
              <a:rPr lang="en-CA" sz="2400" b="1" dirty="0">
                <a:solidFill>
                  <a:schemeClr val="bg1"/>
                </a:solidFill>
              </a:rPr>
              <a:t>Community Workshop #1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10.17.2023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5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1DDBDE-904E-E362-41A7-DBDC87C90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3051" b="3051"/>
          <a:stretch/>
        </p:blipFill>
        <p:spPr>
          <a:xfrm>
            <a:off x="5943594" y="2019346"/>
            <a:ext cx="6248405" cy="4838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51D61F-D39F-FF56-D5D0-014C403DCB82}"/>
              </a:ext>
            </a:extLst>
          </p:cNvPr>
          <p:cNvSpPr/>
          <p:nvPr/>
        </p:nvSpPr>
        <p:spPr>
          <a:xfrm rot="10800000">
            <a:off x="5943594" y="2019299"/>
            <a:ext cx="6248405" cy="48386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ym typeface="Helvetica Light"/>
            </a:endParaRPr>
          </a:p>
        </p:txBody>
      </p:sp>
      <p:pic>
        <p:nvPicPr>
          <p:cNvPr id="11" name="Picture 10" descr="A black and white background with lines&#10;&#10;Description automatically generated">
            <a:extLst>
              <a:ext uri="{FF2B5EF4-FFF2-40B4-BE49-F238E27FC236}">
                <a16:creationId xmlns:a16="http://schemas.microsoft.com/office/drawing/2014/main" id="{2C758118-21DC-EA1E-C515-D68F8417D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/>
          <a:stretch/>
        </p:blipFill>
        <p:spPr>
          <a:xfrm>
            <a:off x="5943594" y="2019300"/>
            <a:ext cx="6248406" cy="4838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746A01-3E4D-91C2-977D-F4066D7A112F}"/>
              </a:ext>
            </a:extLst>
          </p:cNvPr>
          <p:cNvSpPr/>
          <p:nvPr/>
        </p:nvSpPr>
        <p:spPr>
          <a:xfrm>
            <a:off x="7186098" y="2556975"/>
            <a:ext cx="3763397" cy="376339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39AC19-191B-4B04-84D9-AFD917452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066799"/>
            <a:ext cx="9420225" cy="1114425"/>
          </a:xfrm>
        </p:spPr>
        <p:txBody>
          <a:bodyPr/>
          <a:lstStyle/>
          <a:p>
            <a:r>
              <a:rPr lang="en-US" dirty="0">
                <a:latin typeface="+mn-lt"/>
              </a:rPr>
              <a:t>Community Outreach Overview &amp;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FBD2-938A-4449-868A-965DE7AD6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798" y="1585911"/>
            <a:ext cx="4876797" cy="4010025"/>
          </a:xfrm>
        </p:spPr>
        <p:txBody>
          <a:bodyPr/>
          <a:lstStyle/>
          <a:p>
            <a:pPr marL="0" indent="0">
              <a:buNone/>
            </a:pP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YOUR IDEAS</a:t>
            </a:r>
          </a:p>
          <a:p>
            <a:pPr marL="842963" lvl="1" indent="-285750"/>
            <a:r>
              <a:rPr lang="en-US" dirty="0"/>
              <a:t>Amenities/Facilities</a:t>
            </a:r>
          </a:p>
          <a:p>
            <a:pPr marL="842963" lvl="1" indent="-285750"/>
            <a:r>
              <a:rPr lang="en-US" dirty="0"/>
              <a:t>Priorities/Preferences</a:t>
            </a:r>
          </a:p>
          <a:p>
            <a:pPr marL="842963" lvl="1" indent="-285750"/>
            <a:r>
              <a:rPr lang="en-US" dirty="0"/>
              <a:t>Design/Theme</a:t>
            </a:r>
          </a:p>
          <a:p>
            <a:pPr marL="842963" lvl="1" indent="-285750"/>
            <a:r>
              <a:rPr lang="en-US" dirty="0"/>
              <a:t>Safety</a:t>
            </a:r>
          </a:p>
          <a:p>
            <a:pPr marL="842963" lvl="1" indent="-285750"/>
            <a:r>
              <a:rPr lang="en-US" dirty="0"/>
              <a:t>Beautification</a:t>
            </a:r>
          </a:p>
          <a:p>
            <a:pPr lvl="1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Let’s start with THE SITE…</a:t>
            </a:r>
          </a:p>
          <a:p>
            <a:pPr marL="285750" indent="-285750"/>
            <a:endParaRPr lang="en-US" dirty="0"/>
          </a:p>
          <a:p>
            <a:pPr marL="842963" lvl="1" indent="-285750"/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CC3B1-8D26-426A-9020-A9A3C0FF41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80936-B4A6-4979-97F4-A2E3699194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5" name="Picture 14" descr="A light bulb with rays&#10;&#10;Description automatically generated">
            <a:extLst>
              <a:ext uri="{FF2B5EF4-FFF2-40B4-BE49-F238E27FC236}">
                <a16:creationId xmlns:a16="http://schemas.microsoft.com/office/drawing/2014/main" id="{294B2B11-05E6-88E4-B127-FD298AE8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92" y="3108325"/>
            <a:ext cx="2262639" cy="24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6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8E3957-71AF-474E-A88D-4651C602E1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CITY OF LINCOLN | Bella breeze community park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81062-C2F1-497D-A294-F7F160686C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01415F-5F32-4771-AE74-55868ADB41C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13366-DEFF-E060-D6D1-5A12D6E2C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 b="16848"/>
          <a:stretch/>
        </p:blipFill>
        <p:spPr>
          <a:xfrm>
            <a:off x="0" y="625855"/>
            <a:ext cx="12192000" cy="623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B6D0B-B27D-A4AD-EF0E-F46F520CD320}"/>
              </a:ext>
            </a:extLst>
          </p:cNvPr>
          <p:cNvSpPr txBox="1"/>
          <p:nvPr/>
        </p:nvSpPr>
        <p:spPr>
          <a:xfrm rot="523207">
            <a:off x="8231981" y="3244334"/>
            <a:ext cx="1454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08F76-CB19-5293-40CF-F2093B53FA83}"/>
              </a:ext>
            </a:extLst>
          </p:cNvPr>
          <p:cNvSpPr txBox="1"/>
          <p:nvPr/>
        </p:nvSpPr>
        <p:spPr>
          <a:xfrm rot="21224979">
            <a:off x="4033575" y="5360644"/>
            <a:ext cx="745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McCullough St (under construction)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15FF4-E1D7-3FA9-D64B-EED98C2BC424}"/>
              </a:ext>
            </a:extLst>
          </p:cNvPr>
          <p:cNvSpPr txBox="1"/>
          <p:nvPr/>
        </p:nvSpPr>
        <p:spPr>
          <a:xfrm>
            <a:off x="3162299" y="1520309"/>
            <a:ext cx="2124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Space Preserve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F63BF-0479-F73E-4A00-A1B930540DFD}"/>
              </a:ext>
            </a:extLst>
          </p:cNvPr>
          <p:cNvSpPr txBox="1"/>
          <p:nvPr/>
        </p:nvSpPr>
        <p:spPr>
          <a:xfrm>
            <a:off x="10737056" y="3352955"/>
            <a:ext cx="1454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 Breeze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D03BE-E59B-16FE-C89F-F162D5FA80C2}"/>
              </a:ext>
            </a:extLst>
          </p:cNvPr>
          <p:cNvSpPr txBox="1"/>
          <p:nvPr/>
        </p:nvSpPr>
        <p:spPr>
          <a:xfrm>
            <a:off x="2469356" y="3735627"/>
            <a:ext cx="6167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 BREEZE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PARK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33916-7216-90C4-E7D1-59BC5B8D7EE7}"/>
              </a:ext>
            </a:extLst>
          </p:cNvPr>
          <p:cNvSpPr txBox="1"/>
          <p:nvPr/>
        </p:nvSpPr>
        <p:spPr>
          <a:xfrm rot="217665">
            <a:off x="9239249" y="855891"/>
            <a:ext cx="2124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Joiner Parkway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AB9C29-CC5C-36FB-E828-1BDC2AFAFD97}"/>
              </a:ext>
            </a:extLst>
          </p:cNvPr>
          <p:cNvGrpSpPr/>
          <p:nvPr/>
        </p:nvGrpSpPr>
        <p:grpSpPr>
          <a:xfrm rot="21014024">
            <a:off x="8908006" y="5942053"/>
            <a:ext cx="2124075" cy="641294"/>
            <a:chOff x="8908006" y="5942053"/>
            <a:chExt cx="2124075" cy="6412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9CBB29-8692-DAC3-74CA-28D8903FE3A0}"/>
                </a:ext>
              </a:extLst>
            </p:cNvPr>
            <p:cNvSpPr txBox="1"/>
            <p:nvPr/>
          </p:nvSpPr>
          <p:spPr>
            <a:xfrm rot="18909024">
              <a:off x="8908006" y="6214015"/>
              <a:ext cx="2124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D212D84-7AEC-D17F-62B0-DCCECA9CB71B}"/>
                </a:ext>
              </a:extLst>
            </p:cNvPr>
            <p:cNvSpPr/>
            <p:nvPr/>
          </p:nvSpPr>
          <p:spPr>
            <a:xfrm rot="13556910">
              <a:off x="9513633" y="6013175"/>
              <a:ext cx="385761" cy="24351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078811"/>
      </p:ext>
    </p:extLst>
  </p:cSld>
  <p:clrMapOvr>
    <a:masterClrMapping/>
  </p:clrMapOvr>
</p:sld>
</file>

<file path=ppt/theme/theme1.xml><?xml version="1.0" encoding="utf-8"?>
<a:theme xmlns:a="http://schemas.openxmlformats.org/drawingml/2006/main" name="Stantec Master - Light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2.xml><?xml version="1.0" encoding="utf-8"?>
<a:theme xmlns:a="http://schemas.openxmlformats.org/drawingml/2006/main" name="1_Stantec Master - Dark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3.xml><?xml version="1.0" encoding="utf-8"?>
<a:theme xmlns:a="http://schemas.openxmlformats.org/drawingml/2006/main" name="Stantec Moments">
  <a:themeElements>
    <a:clrScheme name="Stantec 1">
      <a:dk1>
        <a:srgbClr val="222222"/>
      </a:dk1>
      <a:lt1>
        <a:sysClr val="window" lastClr="FFFFFF"/>
      </a:lt1>
      <a:dk2>
        <a:srgbClr val="ED7000"/>
      </a:dk2>
      <a:lt2>
        <a:srgbClr val="333333"/>
      </a:lt2>
      <a:accent1>
        <a:srgbClr val="636363"/>
      </a:accent1>
      <a:accent2>
        <a:srgbClr val="A1A1A1"/>
      </a:accent2>
      <a:accent3>
        <a:srgbClr val="D1D1D1"/>
      </a:accent3>
      <a:accent4>
        <a:srgbClr val="007DA3"/>
      </a:accent4>
      <a:accent5>
        <a:srgbClr val="E9C50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4FB0505DC46B4E883D498A53FF00CB" ma:contentTypeVersion="11" ma:contentTypeDescription="Create a new document." ma:contentTypeScope="" ma:versionID="43dd37c2f2ce8d0386ae85be5891ba03">
  <xsd:schema xmlns:xsd="http://www.w3.org/2001/XMLSchema" xmlns:xs="http://www.w3.org/2001/XMLSchema" xmlns:p="http://schemas.microsoft.com/office/2006/metadata/properties" xmlns:ns2="04cb854b-0cef-4f05-889c-02dfe2b9b964" xmlns:ns3="56f5404e-1642-415d-aa5e-26d435abe432" targetNamespace="http://schemas.microsoft.com/office/2006/metadata/properties" ma:root="true" ma:fieldsID="80adea7fdd8f4357a9f927ab7592feed" ns2:_="" ns3:_="">
    <xsd:import namespace="04cb854b-0cef-4f05-889c-02dfe2b9b964"/>
    <xsd:import namespace="56f5404e-1642-415d-aa5e-26d435abe4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cb854b-0cef-4f05-889c-02dfe2b9b9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5404e-1642-415d-aa5e-26d435abe43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1AFF57-13C4-4F9D-A9D0-797DB61BFF1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81730B-FF4B-41BD-88DE-F72B40377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31A40-000C-465C-B08F-88A62F526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cb854b-0cef-4f05-889c-02dfe2b9b964"/>
    <ds:schemaRef ds:uri="56f5404e-1642-415d-aa5e-26d435abe4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13007</TotalTime>
  <Words>1135</Words>
  <Application>Microsoft Office PowerPoint</Application>
  <PresentationFormat>Widescreen</PresentationFormat>
  <Paragraphs>231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Fira Sans</vt:lpstr>
      <vt:lpstr>Mulish</vt:lpstr>
      <vt:lpstr>Roboto</vt:lpstr>
      <vt:lpstr>Source Sans Pro</vt:lpstr>
      <vt:lpstr>Wingdings</vt:lpstr>
      <vt:lpstr>Stantec Master - Light</vt:lpstr>
      <vt:lpstr>1_Stantec Master - Dark</vt:lpstr>
      <vt:lpstr>Stantec Moments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Stantec Consulting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Dixon, Michael</dc:creator>
  <cp:lastModifiedBy>LaVoie, Dalton</cp:lastModifiedBy>
  <cp:revision>444</cp:revision>
  <dcterms:created xsi:type="dcterms:W3CDTF">2019-01-15T15:25:52Z</dcterms:created>
  <dcterms:modified xsi:type="dcterms:W3CDTF">2023-10-18T00:32:20Z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8c4265-1c65-4ae3-8c4b-6f23871e1b75_Enabled">
    <vt:lpwstr>true</vt:lpwstr>
  </property>
  <property fmtid="{D5CDD505-2E9C-101B-9397-08002B2CF9AE}" pid="3" name="MSIP_Label_158c4265-1c65-4ae3-8c4b-6f23871e1b75_SetDate">
    <vt:lpwstr>2020-03-26T16:49:38Z</vt:lpwstr>
  </property>
  <property fmtid="{D5CDD505-2E9C-101B-9397-08002B2CF9AE}" pid="4" name="MSIP_Label_158c4265-1c65-4ae3-8c4b-6f23871e1b75_Method">
    <vt:lpwstr>Standard</vt:lpwstr>
  </property>
  <property fmtid="{D5CDD505-2E9C-101B-9397-08002B2CF9AE}" pid="5" name="MSIP_Label_158c4265-1c65-4ae3-8c4b-6f23871e1b75_Name">
    <vt:lpwstr>158c4265-1c65-4ae3-8c4b-6f23871e1b75</vt:lpwstr>
  </property>
  <property fmtid="{D5CDD505-2E9C-101B-9397-08002B2CF9AE}" pid="6" name="MSIP_Label_158c4265-1c65-4ae3-8c4b-6f23871e1b75_SiteId">
    <vt:lpwstr>413c6f2c-219a-4692-97d3-f2b4d80281e7</vt:lpwstr>
  </property>
  <property fmtid="{D5CDD505-2E9C-101B-9397-08002B2CF9AE}" pid="7" name="MSIP_Label_158c4265-1c65-4ae3-8c4b-6f23871e1b75_ActionId">
    <vt:lpwstr>81912218-4dde-4878-8367-0000085bf598</vt:lpwstr>
  </property>
  <property fmtid="{D5CDD505-2E9C-101B-9397-08002B2CF9AE}" pid="8" name="MSIP_Label_158c4265-1c65-4ae3-8c4b-6f23871e1b75_ContentBits">
    <vt:lpwstr>0</vt:lpwstr>
  </property>
  <property fmtid="{D5CDD505-2E9C-101B-9397-08002B2CF9AE}" pid="9" name="ContentTypeId">
    <vt:lpwstr>0x010100864FB0505DC46B4E883D498A53FF00CB</vt:lpwstr>
  </property>
</Properties>
</file>